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Default Extension="doc" ContentType="application/msword"/>
  <Override PartName="/ppt/slides/slide6.xml" ContentType="application/vnd.openxmlformats-officedocument.presentationml.slid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embeddings/Microsoft_Equation2.bin" ContentType="application/vnd.openxmlformats-officedocument.oleObject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788" r:id="rId1"/>
  </p:sldMasterIdLst>
  <p:notesMasterIdLst>
    <p:notesMasterId r:id="rId36"/>
  </p:notesMasterIdLst>
  <p:handoutMasterIdLst>
    <p:handoutMasterId r:id="rId37"/>
  </p:handoutMasterIdLst>
  <p:sldIdLst>
    <p:sldId id="332" r:id="rId2"/>
    <p:sldId id="418" r:id="rId3"/>
    <p:sldId id="420" r:id="rId4"/>
    <p:sldId id="402" r:id="rId5"/>
    <p:sldId id="404" r:id="rId6"/>
    <p:sldId id="405" r:id="rId7"/>
    <p:sldId id="428" r:id="rId8"/>
    <p:sldId id="416" r:id="rId9"/>
    <p:sldId id="397" r:id="rId10"/>
    <p:sldId id="430" r:id="rId11"/>
    <p:sldId id="426" r:id="rId12"/>
    <p:sldId id="388" r:id="rId13"/>
    <p:sldId id="387" r:id="rId14"/>
    <p:sldId id="386" r:id="rId15"/>
    <p:sldId id="384" r:id="rId16"/>
    <p:sldId id="394" r:id="rId17"/>
    <p:sldId id="411" r:id="rId18"/>
    <p:sldId id="423" r:id="rId19"/>
    <p:sldId id="421" r:id="rId20"/>
    <p:sldId id="412" r:id="rId21"/>
    <p:sldId id="398" r:id="rId22"/>
    <p:sldId id="409" r:id="rId23"/>
    <p:sldId id="424" r:id="rId24"/>
    <p:sldId id="400" r:id="rId25"/>
    <p:sldId id="410" r:id="rId26"/>
    <p:sldId id="431" r:id="rId27"/>
    <p:sldId id="385" r:id="rId28"/>
    <p:sldId id="383" r:id="rId29"/>
    <p:sldId id="408" r:id="rId30"/>
    <p:sldId id="407" r:id="rId31"/>
    <p:sldId id="389" r:id="rId32"/>
    <p:sldId id="390" r:id="rId33"/>
    <p:sldId id="413" r:id="rId34"/>
    <p:sldId id="414" r:id="rId35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FFFF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8499" autoAdjust="0"/>
    <p:restoredTop sz="80769" autoAdjust="0"/>
  </p:normalViewPr>
  <p:slideViewPr>
    <p:cSldViewPr>
      <p:cViewPr varScale="1">
        <p:scale>
          <a:sx n="121" d="100"/>
          <a:sy n="121" d="100"/>
        </p:scale>
        <p:origin x="-1904" y="-104"/>
      </p:cViewPr>
      <p:guideLst>
        <p:guide orient="horz" pos="2160"/>
        <p:guide orient="horz" pos="7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844" y="-90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9EDE27D-3F88-435C-91F6-417B68894FB1}" type="datetimeFigureOut">
              <a:rPr lang="en-AU"/>
              <a:pPr>
                <a:defRPr/>
              </a:pPr>
              <a:t>7/22/18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E055096-68DF-4004-8980-9CA6A6A9A0A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787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92443E3-1068-45BC-ABBE-B83F9A532704}" type="datetimeFigureOut">
              <a:rPr lang="en-AU"/>
              <a:pPr>
                <a:defRPr/>
              </a:pPr>
              <a:t>7/22/18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1766E7-058D-410F-AC98-3E0CBAB0F63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49374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766E7-058D-410F-AC98-3E0CBAB0F63D}" type="slidenum">
              <a:rPr lang="en-AU" altLang="en-US" smtClean="0"/>
              <a:pPr>
                <a:defRPr/>
              </a:pPr>
              <a:t>16</a:t>
            </a:fld>
            <a:endParaRPr lang="en-AU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72314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1766E7-058D-410F-AC98-3E0CBAB0F63D}" type="slidenum">
              <a:rPr lang="en-AU" altLang="en-US" smtClean="0"/>
              <a:pPr>
                <a:defRPr/>
              </a:pPr>
              <a:t>22</a:t>
            </a:fld>
            <a:endParaRPr lang="en-AU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7066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588" y="5500688"/>
            <a:ext cx="9170987" cy="1357312"/>
            <a:chOff x="1497" y="5500319"/>
            <a:chExt cx="9170984" cy="1357681"/>
          </a:xfrm>
        </p:grpSpPr>
        <p:sp>
          <p:nvSpPr>
            <p:cNvPr id="6" name="Rectangle 5"/>
            <p:cNvSpPr/>
            <p:nvPr userDrawn="1"/>
          </p:nvSpPr>
          <p:spPr>
            <a:xfrm>
              <a:off x="1497" y="5940176"/>
              <a:ext cx="9158284" cy="917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srgbClr val="FFFFFF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1497" y="5563836"/>
              <a:ext cx="9170984" cy="932115"/>
            </a:xfrm>
            <a:custGeom>
              <a:avLst/>
              <a:gdLst>
                <a:gd name="T0" fmla="*/ 2313 w 2880"/>
                <a:gd name="T1" fmla="*/ 117 h 293"/>
                <a:gd name="T2" fmla="*/ 0 w 2880"/>
                <a:gd name="T3" fmla="*/ 117 h 293"/>
                <a:gd name="T4" fmla="*/ 0 w 2880"/>
                <a:gd name="T5" fmla="*/ 137 h 293"/>
                <a:gd name="T6" fmla="*/ 2030 w 2880"/>
                <a:gd name="T7" fmla="*/ 137 h 293"/>
                <a:gd name="T8" fmla="*/ 2313 w 2880"/>
                <a:gd name="T9" fmla="*/ 117 h 293"/>
                <a:gd name="T10" fmla="*/ 2880 w 2880"/>
                <a:gd name="T11" fmla="*/ 0 h 293"/>
                <a:gd name="T12" fmla="*/ 2880 w 2880"/>
                <a:gd name="T13" fmla="*/ 0 h 293"/>
                <a:gd name="T14" fmla="*/ 2880 w 2880"/>
                <a:gd name="T15" fmla="*/ 117 h 293"/>
                <a:gd name="T16" fmla="*/ 2313 w 2880"/>
                <a:gd name="T17" fmla="*/ 117 h 293"/>
                <a:gd name="T18" fmla="*/ 2784 w 2880"/>
                <a:gd name="T19" fmla="*/ 293 h 293"/>
                <a:gd name="T20" fmla="*/ 2880 w 2880"/>
                <a:gd name="T21" fmla="*/ 293 h 293"/>
                <a:gd name="T22" fmla="*/ 2880 w 2880"/>
                <a:gd name="T23" fmla="*/ 0 h 2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093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497" y="5563836"/>
              <a:ext cx="7365998" cy="431917"/>
            </a:xfrm>
            <a:custGeom>
              <a:avLst/>
              <a:gdLst>
                <a:gd name="T0" fmla="*/ 2313 w 2313"/>
                <a:gd name="T1" fmla="*/ 117 h 136"/>
                <a:gd name="T2" fmla="*/ 1860 w 2313"/>
                <a:gd name="T3" fmla="*/ 0 h 136"/>
                <a:gd name="T4" fmla="*/ 0 w 2313"/>
                <a:gd name="T5" fmla="*/ 0 h 136"/>
                <a:gd name="T6" fmla="*/ 0 w 2313"/>
                <a:gd name="T7" fmla="*/ 136 h 136"/>
                <a:gd name="T8" fmla="*/ 2030 w 2313"/>
                <a:gd name="T9" fmla="*/ 136 h 136"/>
                <a:gd name="T10" fmla="*/ 2313 w 2313"/>
                <a:gd name="T11" fmla="*/ 117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7367495" y="5563836"/>
              <a:ext cx="1804986" cy="868598"/>
            </a:xfrm>
            <a:custGeom>
              <a:avLst/>
              <a:gdLst>
                <a:gd name="T0" fmla="*/ 476 w 567"/>
                <a:gd name="T1" fmla="*/ 0 h 273"/>
                <a:gd name="T2" fmla="*/ 0 w 567"/>
                <a:gd name="T3" fmla="*/ 117 h 273"/>
                <a:gd name="T4" fmla="*/ 471 w 567"/>
                <a:gd name="T5" fmla="*/ 273 h 273"/>
                <a:gd name="T6" fmla="*/ 567 w 567"/>
                <a:gd name="T7" fmla="*/ 273 h 273"/>
                <a:gd name="T8" fmla="*/ 567 w 567"/>
                <a:gd name="T9" fmla="*/ 0 h 273"/>
                <a:gd name="T10" fmla="*/ 476 w 567"/>
                <a:gd name="T11" fmla="*/ 0 h 2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pic>
          <p:nvPicPr>
            <p:cNvPr id="11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3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1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3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4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20634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6950411-9935-456A-861C-9BAE6E7CAACE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227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876E10-0AE0-47F4-A339-D763F8355C36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690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0"/>
          <p:cNvGrpSpPr>
            <a:grpSpLocks/>
          </p:cNvGrpSpPr>
          <p:nvPr userDrawn="1"/>
        </p:nvGrpSpPr>
        <p:grpSpPr bwMode="auto"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4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grpSp>
          <p:nvGrpSpPr>
            <p:cNvPr id="5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7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8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9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7891992 w 2486"/>
                  <a:gd name="T1" fmla="*/ 257175 h 94"/>
                  <a:gd name="T2" fmla="*/ 6892001 w 2486"/>
                  <a:gd name="T3" fmla="*/ 0 h 94"/>
                  <a:gd name="T4" fmla="*/ 0 w 2486"/>
                  <a:gd name="T5" fmla="*/ 0 h 94"/>
                  <a:gd name="T6" fmla="*/ 0 w 2486"/>
                  <a:gd name="T7" fmla="*/ 298450 h 94"/>
                  <a:gd name="T8" fmla="*/ 7266601 w 2486"/>
                  <a:gd name="T9" fmla="*/ 298450 h 94"/>
                  <a:gd name="T10" fmla="*/ 7891992 w 2486"/>
                  <a:gd name="T11" fmla="*/ 257175 h 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1050996 w 394"/>
                  <a:gd name="T1" fmla="*/ 0 h 189"/>
                  <a:gd name="T2" fmla="*/ 0 w 394"/>
                  <a:gd name="T3" fmla="*/ 257856 h 189"/>
                  <a:gd name="T4" fmla="*/ 1038295 w 394"/>
                  <a:gd name="T5" fmla="*/ 601663 h 189"/>
                  <a:gd name="T6" fmla="*/ 1251034 w 394"/>
                  <a:gd name="T7" fmla="*/ 601663 h 189"/>
                  <a:gd name="T8" fmla="*/ 1251034 w 394"/>
                  <a:gd name="T9" fmla="*/ 0 h 189"/>
                  <a:gd name="T10" fmla="*/ 1050996 w 394"/>
                  <a:gd name="T11" fmla="*/ 0 h 1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6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59FD11-5F01-4F18-A0CB-CD0BCAB3E452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75031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6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1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7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9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4" y="3717032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744924"/>
            <a:ext cx="8461374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8919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hank You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5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0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2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6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8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9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4" y="2168860"/>
            <a:ext cx="6121438" cy="308737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9141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7"/>
          <p:cNvGrpSpPr>
            <a:grpSpLocks/>
          </p:cNvGrpSpPr>
          <p:nvPr userDrawn="1"/>
        </p:nvGrpSpPr>
        <p:grpSpPr bwMode="auto">
          <a:xfrm>
            <a:off x="-26988" y="357188"/>
            <a:ext cx="9199563" cy="6500812"/>
            <a:chOff x="-26988" y="357188"/>
            <a:chExt cx="9199469" cy="6500812"/>
          </a:xfrm>
        </p:grpSpPr>
        <p:grpSp>
          <p:nvGrpSpPr>
            <p:cNvPr id="6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29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769" cy="957263"/>
              </a:xfrm>
              <a:custGeom>
                <a:avLst/>
                <a:gdLst>
                  <a:gd name="T0" fmla="*/ 0 w 2880"/>
                  <a:gd name="T1" fmla="*/ 0 h 300"/>
                  <a:gd name="T2" fmla="*/ 1186624 w 2880"/>
                  <a:gd name="T3" fmla="*/ 0 h 300"/>
                  <a:gd name="T4" fmla="*/ 2838967 w 2880"/>
                  <a:gd name="T5" fmla="*/ 545640 h 300"/>
                  <a:gd name="T6" fmla="*/ 4430702 w 2880"/>
                  <a:gd name="T7" fmla="*/ 957263 h 300"/>
                  <a:gd name="T8" fmla="*/ 9186769 w 2880"/>
                  <a:gd name="T9" fmla="*/ 957263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0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769" cy="479425"/>
              </a:xfrm>
              <a:custGeom>
                <a:avLst/>
                <a:gdLst>
                  <a:gd name="T0" fmla="*/ 9186769 w 2880"/>
                  <a:gd name="T1" fmla="*/ 0 h 150"/>
                  <a:gd name="T2" fmla="*/ 3834200 w 2880"/>
                  <a:gd name="T3" fmla="*/ 0 h 150"/>
                  <a:gd name="T4" fmla="*/ 2838967 w 2880"/>
                  <a:gd name="T5" fmla="*/ 67120 h 150"/>
                  <a:gd name="T6" fmla="*/ 1167485 w 2880"/>
                  <a:gd name="T7" fmla="*/ 479425 h 150"/>
                  <a:gd name="T8" fmla="*/ 0 w 2880"/>
                  <a:gd name="T9" fmla="*/ 479425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1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769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2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769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3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769" cy="954088"/>
              </a:xfrm>
              <a:custGeom>
                <a:avLst/>
                <a:gdLst>
                  <a:gd name="T0" fmla="*/ 0 w 2880"/>
                  <a:gd name="T1" fmla="*/ 0 h 299"/>
                  <a:gd name="T2" fmla="*/ 1186624 w 2880"/>
                  <a:gd name="T3" fmla="*/ 0 h 299"/>
                  <a:gd name="T4" fmla="*/ 2838967 w 2880"/>
                  <a:gd name="T5" fmla="*/ 545649 h 299"/>
                  <a:gd name="T6" fmla="*/ 4430702 w 2880"/>
                  <a:gd name="T7" fmla="*/ 954088 h 299"/>
                  <a:gd name="T8" fmla="*/ 9186769 w 2880"/>
                  <a:gd name="T9" fmla="*/ 954088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4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769" cy="479425"/>
              </a:xfrm>
              <a:custGeom>
                <a:avLst/>
                <a:gdLst>
                  <a:gd name="T0" fmla="*/ 9186769 w 2880"/>
                  <a:gd name="T1" fmla="*/ 0 h 150"/>
                  <a:gd name="T2" fmla="*/ 3834200 w 2880"/>
                  <a:gd name="T3" fmla="*/ 0 h 150"/>
                  <a:gd name="T4" fmla="*/ 2838967 w 2880"/>
                  <a:gd name="T5" fmla="*/ 70316 h 150"/>
                  <a:gd name="T6" fmla="*/ 1167485 w 2880"/>
                  <a:gd name="T7" fmla="*/ 479425 h 150"/>
                  <a:gd name="T8" fmla="*/ 0 w 2880"/>
                  <a:gd name="T9" fmla="*/ 479425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5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769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6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769" cy="477837"/>
              </a:xfrm>
              <a:custGeom>
                <a:avLst/>
                <a:gdLst>
                  <a:gd name="T0" fmla="*/ 0 w 2880"/>
                  <a:gd name="T1" fmla="*/ 477837 h 150"/>
                  <a:gd name="T2" fmla="*/ 5333430 w 2880"/>
                  <a:gd name="T3" fmla="*/ 477837 h 150"/>
                  <a:gd name="T4" fmla="*/ 6328663 w 2880"/>
                  <a:gd name="T5" fmla="*/ 410940 h 150"/>
                  <a:gd name="T6" fmla="*/ 7996955 w 2880"/>
                  <a:gd name="T7" fmla="*/ 0 h 150"/>
                  <a:gd name="T8" fmla="*/ 9186769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7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769" cy="954088"/>
              </a:xfrm>
              <a:custGeom>
                <a:avLst/>
                <a:gdLst>
                  <a:gd name="T0" fmla="*/ 9186769 w 2880"/>
                  <a:gd name="T1" fmla="*/ 954088 h 299"/>
                  <a:gd name="T2" fmla="*/ 7977816 w 2880"/>
                  <a:gd name="T3" fmla="*/ 954088 h 299"/>
                  <a:gd name="T4" fmla="*/ 6328663 w 2880"/>
                  <a:gd name="T5" fmla="*/ 411630 h 299"/>
                  <a:gd name="T6" fmla="*/ 4736928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38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769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9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769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40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769" cy="474662"/>
              </a:xfrm>
              <a:custGeom>
                <a:avLst/>
                <a:gdLst>
                  <a:gd name="T0" fmla="*/ 0 w 2880"/>
                  <a:gd name="T1" fmla="*/ 474662 h 149"/>
                  <a:gd name="T2" fmla="*/ 5333430 w 2880"/>
                  <a:gd name="T3" fmla="*/ 474662 h 149"/>
                  <a:gd name="T4" fmla="*/ 6328663 w 2880"/>
                  <a:gd name="T5" fmla="*/ 407763 h 149"/>
                  <a:gd name="T6" fmla="*/ 7996955 w 2880"/>
                  <a:gd name="T7" fmla="*/ 0 h 149"/>
                  <a:gd name="T8" fmla="*/ 9186769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grpSp>
          <p:nvGrpSpPr>
            <p:cNvPr id="7" name="Group 29"/>
            <p:cNvGrpSpPr>
              <a:grpSpLocks/>
            </p:cNvGrpSpPr>
            <p:nvPr userDrawn="1"/>
          </p:nvGrpSpPr>
          <p:grpSpPr bwMode="auto"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8" name="Rectangle 7"/>
              <p:cNvSpPr/>
              <p:nvPr userDrawn="1"/>
            </p:nvSpPr>
            <p:spPr>
              <a:xfrm>
                <a:off x="1588" y="5940425"/>
                <a:ext cx="9158193" cy="917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9" name="Group 31"/>
              <p:cNvGrpSpPr>
                <a:grpSpLocks/>
              </p:cNvGrpSpPr>
              <p:nvPr userDrawn="1"/>
            </p:nvGrpSpPr>
            <p:grpSpPr bwMode="auto"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24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588" y="5564188"/>
                  <a:ext cx="9170893" cy="931862"/>
                </a:xfrm>
                <a:custGeom>
                  <a:avLst/>
                  <a:gdLst>
                    <a:gd name="T0" fmla="*/ 2313 w 2880"/>
                    <a:gd name="T1" fmla="*/ 117 h 293"/>
                    <a:gd name="T2" fmla="*/ 0 w 2880"/>
                    <a:gd name="T3" fmla="*/ 117 h 293"/>
                    <a:gd name="T4" fmla="*/ 0 w 2880"/>
                    <a:gd name="T5" fmla="*/ 137 h 293"/>
                    <a:gd name="T6" fmla="*/ 2030 w 2880"/>
                    <a:gd name="T7" fmla="*/ 137 h 293"/>
                    <a:gd name="T8" fmla="*/ 2313 w 2880"/>
                    <a:gd name="T9" fmla="*/ 117 h 293"/>
                    <a:gd name="T10" fmla="*/ 2880 w 2880"/>
                    <a:gd name="T11" fmla="*/ 0 h 293"/>
                    <a:gd name="T12" fmla="*/ 2880 w 2880"/>
                    <a:gd name="T13" fmla="*/ 0 h 293"/>
                    <a:gd name="T14" fmla="*/ 2880 w 2880"/>
                    <a:gd name="T15" fmla="*/ 117 h 293"/>
                    <a:gd name="T16" fmla="*/ 2313 w 2880"/>
                    <a:gd name="T17" fmla="*/ 117 h 293"/>
                    <a:gd name="T18" fmla="*/ 2784 w 2880"/>
                    <a:gd name="T19" fmla="*/ 293 h 293"/>
                    <a:gd name="T20" fmla="*/ 2880 w 2880"/>
                    <a:gd name="T21" fmla="*/ 293 h 293"/>
                    <a:gd name="T22" fmla="*/ 2880 w 2880"/>
                    <a:gd name="T23" fmla="*/ 0 h 29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25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588" y="5500688"/>
                  <a:ext cx="9170893" cy="434975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 userDrawn="1"/>
              </p:nvSpPr>
              <p:spPr bwMode="auto">
                <a:xfrm>
                  <a:off x="1588" y="5564188"/>
                  <a:ext cx="7365925" cy="431800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28" name="Freeform 10"/>
                <p:cNvSpPr>
                  <a:spLocks/>
                </p:cNvSpPr>
                <p:nvPr userDrawn="1"/>
              </p:nvSpPr>
              <p:spPr bwMode="auto">
                <a:xfrm>
                  <a:off x="7367513" y="5564188"/>
                  <a:ext cx="1804968" cy="868362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</p:grpSp>
          <p:pic>
            <p:nvPicPr>
              <p:cNvPr id="10" name="Picture 78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12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3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4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5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6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7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8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9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0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1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2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3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1819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>
            <a:grpSpLocks/>
          </p:cNvGrpSpPr>
          <p:nvPr userDrawn="1"/>
        </p:nvGrpSpPr>
        <p:grpSpPr bwMode="auto">
          <a:xfrm>
            <a:off x="0" y="5500688"/>
            <a:ext cx="9167813" cy="996950"/>
            <a:chOff x="608" y="5500319"/>
            <a:chExt cx="9167813" cy="996950"/>
          </a:xfrm>
        </p:grpSpPr>
        <p:grpSp>
          <p:nvGrpSpPr>
            <p:cNvPr id="6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21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5" cy="433387"/>
              </a:xfrm>
              <a:custGeom>
                <a:avLst/>
                <a:gdLst>
                  <a:gd name="T0" fmla="*/ 7362825 w 2313"/>
                  <a:gd name="T1" fmla="*/ 372840 h 136"/>
                  <a:gd name="T2" fmla="*/ 5920819 w 2313"/>
                  <a:gd name="T3" fmla="*/ 0 h 136"/>
                  <a:gd name="T4" fmla="*/ 0 w 2313"/>
                  <a:gd name="T5" fmla="*/ 0 h 136"/>
                  <a:gd name="T6" fmla="*/ 0 w 2313"/>
                  <a:gd name="T7" fmla="*/ 433387 h 136"/>
                  <a:gd name="T8" fmla="*/ 6461969 w 2313"/>
                  <a:gd name="T9" fmla="*/ 433387 h 136"/>
                  <a:gd name="T10" fmla="*/ 7362825 w 2313"/>
                  <a:gd name="T11" fmla="*/ 372840 h 1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3" name="Freeform 25"/>
              <p:cNvSpPr>
                <a:spLocks/>
              </p:cNvSpPr>
              <p:nvPr userDrawn="1"/>
            </p:nvSpPr>
            <p:spPr bwMode="auto">
              <a:xfrm>
                <a:off x="7354887" y="5732463"/>
                <a:ext cx="1804988" cy="869950"/>
              </a:xfrm>
              <a:custGeom>
                <a:avLst/>
                <a:gdLst>
                  <a:gd name="T0" fmla="*/ 1515299 w 567"/>
                  <a:gd name="T1" fmla="*/ 0 h 273"/>
                  <a:gd name="T2" fmla="*/ 0 w 567"/>
                  <a:gd name="T3" fmla="*/ 372836 h 273"/>
                  <a:gd name="T4" fmla="*/ 1499382 w 567"/>
                  <a:gd name="T5" fmla="*/ 869950 h 273"/>
                  <a:gd name="T6" fmla="*/ 1804988 w 567"/>
                  <a:gd name="T7" fmla="*/ 869950 h 273"/>
                  <a:gd name="T8" fmla="*/ 1804988 w 567"/>
                  <a:gd name="T9" fmla="*/ 0 h 273"/>
                  <a:gd name="T10" fmla="*/ 1515299 w 567"/>
                  <a:gd name="T11" fmla="*/ 0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pic>
          <p:nvPicPr>
            <p:cNvPr id="7" name="Picture 7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9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3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921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7"/>
          <p:cNvGrpSpPr>
            <a:grpSpLocks/>
          </p:cNvGrpSpPr>
          <p:nvPr userDrawn="1"/>
        </p:nvGrpSpPr>
        <p:grpSpPr bwMode="auto">
          <a:xfrm>
            <a:off x="-26988" y="357188"/>
            <a:ext cx="9194801" cy="6140450"/>
            <a:chOff x="-26988" y="357188"/>
            <a:chExt cx="9195409" cy="6140081"/>
          </a:xfrm>
        </p:grpSpPr>
        <p:grpSp>
          <p:nvGrpSpPr>
            <p:cNvPr id="6" name="Group 28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20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36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8544" y="5669023"/>
                  <a:ext cx="9168419" cy="99689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7" name="Freeform 24"/>
                <p:cNvSpPr>
                  <a:spLocks/>
                </p:cNvSpPr>
                <p:nvPr userDrawn="1"/>
              </p:nvSpPr>
              <p:spPr bwMode="auto">
                <a:xfrm>
                  <a:off x="-8544" y="5732519"/>
                  <a:ext cx="7363312" cy="433361"/>
                </a:xfrm>
                <a:custGeom>
                  <a:avLst/>
                  <a:gdLst>
                    <a:gd name="T0" fmla="*/ 7363312 w 2313"/>
                    <a:gd name="T1" fmla="*/ 372818 h 136"/>
                    <a:gd name="T2" fmla="*/ 5921211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433361 h 136"/>
                    <a:gd name="T8" fmla="*/ 6462397 w 2313"/>
                    <a:gd name="T9" fmla="*/ 433361 h 136"/>
                    <a:gd name="T10" fmla="*/ 7363312 w 2313"/>
                    <a:gd name="T11" fmla="*/ 372818 h 1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  <p:sp>
              <p:nvSpPr>
                <p:cNvPr id="38" name="Freeform 25"/>
                <p:cNvSpPr>
                  <a:spLocks/>
                </p:cNvSpPr>
                <p:nvPr userDrawn="1"/>
              </p:nvSpPr>
              <p:spPr bwMode="auto">
                <a:xfrm>
                  <a:off x="7354768" y="5732519"/>
                  <a:ext cx="1805107" cy="869898"/>
                </a:xfrm>
                <a:custGeom>
                  <a:avLst/>
                  <a:gdLst>
                    <a:gd name="T0" fmla="*/ 1515398 w 567"/>
                    <a:gd name="T1" fmla="*/ 0 h 273"/>
                    <a:gd name="T2" fmla="*/ 0 w 567"/>
                    <a:gd name="T3" fmla="*/ 372813 h 273"/>
                    <a:gd name="T4" fmla="*/ 1499480 w 567"/>
                    <a:gd name="T5" fmla="*/ 869898 h 273"/>
                    <a:gd name="T6" fmla="*/ 1805107 w 567"/>
                    <a:gd name="T7" fmla="*/ 869898 h 273"/>
                    <a:gd name="T8" fmla="*/ 1805107 w 567"/>
                    <a:gd name="T9" fmla="*/ 0 h 273"/>
                    <a:gd name="T10" fmla="*/ 1515398 w 567"/>
                    <a:gd name="T11" fmla="*/ 0 h 2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AU"/>
                </a:p>
              </p:txBody>
            </p:sp>
          </p:grpSp>
          <p:pic>
            <p:nvPicPr>
              <p:cNvPr id="21" name="Picture 78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2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23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6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8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29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0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2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3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4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35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</p:grpSp>
        </p:grpSp>
        <p:grpSp>
          <p:nvGrpSpPr>
            <p:cNvPr id="7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8" name="Freeform 17"/>
              <p:cNvSpPr>
                <a:spLocks/>
              </p:cNvSpPr>
              <p:nvPr userDrawn="1"/>
            </p:nvSpPr>
            <p:spPr bwMode="auto">
              <a:xfrm>
                <a:off x="-17463" y="1971578"/>
                <a:ext cx="9187471" cy="957205"/>
              </a:xfrm>
              <a:custGeom>
                <a:avLst/>
                <a:gdLst>
                  <a:gd name="T0" fmla="*/ 0 w 2880"/>
                  <a:gd name="T1" fmla="*/ 0 h 300"/>
                  <a:gd name="T2" fmla="*/ 1186715 w 2880"/>
                  <a:gd name="T3" fmla="*/ 0 h 300"/>
                  <a:gd name="T4" fmla="*/ 2839184 w 2880"/>
                  <a:gd name="T5" fmla="*/ 545607 h 300"/>
                  <a:gd name="T6" fmla="*/ 4431041 w 2880"/>
                  <a:gd name="T7" fmla="*/ 957205 h 300"/>
                  <a:gd name="T8" fmla="*/ 9187471 w 2880"/>
                  <a:gd name="T9" fmla="*/ 957205 h 3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" name="Freeform 18"/>
              <p:cNvSpPr>
                <a:spLocks/>
              </p:cNvSpPr>
              <p:nvPr userDrawn="1"/>
            </p:nvSpPr>
            <p:spPr bwMode="auto">
              <a:xfrm>
                <a:off x="-17463" y="2449387"/>
                <a:ext cx="9187471" cy="479396"/>
              </a:xfrm>
              <a:custGeom>
                <a:avLst/>
                <a:gdLst>
                  <a:gd name="T0" fmla="*/ 9187471 w 2880"/>
                  <a:gd name="T1" fmla="*/ 0 h 150"/>
                  <a:gd name="T2" fmla="*/ 3834493 w 2880"/>
                  <a:gd name="T3" fmla="*/ 0 h 150"/>
                  <a:gd name="T4" fmla="*/ 2839184 w 2880"/>
                  <a:gd name="T5" fmla="*/ 67115 h 150"/>
                  <a:gd name="T6" fmla="*/ 1167574 w 2880"/>
                  <a:gd name="T7" fmla="*/ 479396 h 150"/>
                  <a:gd name="T8" fmla="*/ 0 w 2880"/>
                  <a:gd name="T9" fmla="*/ 479396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" name="Freeform 19"/>
              <p:cNvSpPr>
                <a:spLocks/>
              </p:cNvSpPr>
              <p:nvPr userDrawn="1"/>
            </p:nvSpPr>
            <p:spPr bwMode="auto">
              <a:xfrm>
                <a:off x="-17463" y="1655685"/>
                <a:ext cx="9187471" cy="954030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1" name="Freeform 20"/>
              <p:cNvSpPr>
                <a:spLocks/>
              </p:cNvSpPr>
              <p:nvPr userDrawn="1"/>
            </p:nvSpPr>
            <p:spPr bwMode="auto">
              <a:xfrm>
                <a:off x="-17463" y="2130318"/>
                <a:ext cx="9187471" cy="479396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2" name="Freeform 21"/>
              <p:cNvSpPr>
                <a:spLocks/>
              </p:cNvSpPr>
              <p:nvPr userDrawn="1"/>
            </p:nvSpPr>
            <p:spPr bwMode="auto">
              <a:xfrm>
                <a:off x="-17463" y="1336616"/>
                <a:ext cx="9187471" cy="954031"/>
              </a:xfrm>
              <a:custGeom>
                <a:avLst/>
                <a:gdLst>
                  <a:gd name="T0" fmla="*/ 0 w 2880"/>
                  <a:gd name="T1" fmla="*/ 0 h 299"/>
                  <a:gd name="T2" fmla="*/ 1186715 w 2880"/>
                  <a:gd name="T3" fmla="*/ 0 h 299"/>
                  <a:gd name="T4" fmla="*/ 2839184 w 2880"/>
                  <a:gd name="T5" fmla="*/ 545616 h 299"/>
                  <a:gd name="T6" fmla="*/ 4431041 w 2880"/>
                  <a:gd name="T7" fmla="*/ 954031 h 299"/>
                  <a:gd name="T8" fmla="*/ 9187471 w 2880"/>
                  <a:gd name="T9" fmla="*/ 954031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3" name="Freeform 22"/>
              <p:cNvSpPr>
                <a:spLocks/>
              </p:cNvSpPr>
              <p:nvPr userDrawn="1"/>
            </p:nvSpPr>
            <p:spPr bwMode="auto">
              <a:xfrm>
                <a:off x="-17463" y="1811250"/>
                <a:ext cx="9187471" cy="479396"/>
              </a:xfrm>
              <a:custGeom>
                <a:avLst/>
                <a:gdLst>
                  <a:gd name="T0" fmla="*/ 9187471 w 2880"/>
                  <a:gd name="T1" fmla="*/ 0 h 150"/>
                  <a:gd name="T2" fmla="*/ 3834493 w 2880"/>
                  <a:gd name="T3" fmla="*/ 0 h 150"/>
                  <a:gd name="T4" fmla="*/ 2839184 w 2880"/>
                  <a:gd name="T5" fmla="*/ 70311 h 150"/>
                  <a:gd name="T6" fmla="*/ 1167574 w 2880"/>
                  <a:gd name="T7" fmla="*/ 479396 h 150"/>
                  <a:gd name="T8" fmla="*/ 0 w 2880"/>
                  <a:gd name="T9" fmla="*/ 479396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4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7471" cy="957204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7471" cy="477808"/>
              </a:xfrm>
              <a:custGeom>
                <a:avLst/>
                <a:gdLst>
                  <a:gd name="T0" fmla="*/ 0 w 2880"/>
                  <a:gd name="T1" fmla="*/ 477808 h 150"/>
                  <a:gd name="T2" fmla="*/ 5333837 w 2880"/>
                  <a:gd name="T3" fmla="*/ 477808 h 150"/>
                  <a:gd name="T4" fmla="*/ 6329147 w 2880"/>
                  <a:gd name="T5" fmla="*/ 410915 h 150"/>
                  <a:gd name="T6" fmla="*/ 7997566 w 2880"/>
                  <a:gd name="T7" fmla="*/ 0 h 150"/>
                  <a:gd name="T8" fmla="*/ 9187471 w 2880"/>
                  <a:gd name="T9" fmla="*/ 0 h 1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6" name="Freeform 25"/>
              <p:cNvSpPr>
                <a:spLocks/>
              </p:cNvSpPr>
              <p:nvPr userDrawn="1"/>
            </p:nvSpPr>
            <p:spPr bwMode="auto">
              <a:xfrm>
                <a:off x="-17463" y="676256"/>
                <a:ext cx="9187471" cy="954031"/>
              </a:xfrm>
              <a:custGeom>
                <a:avLst/>
                <a:gdLst>
                  <a:gd name="T0" fmla="*/ 9187471 w 2880"/>
                  <a:gd name="T1" fmla="*/ 954031 h 299"/>
                  <a:gd name="T2" fmla="*/ 7978425 w 2880"/>
                  <a:gd name="T3" fmla="*/ 954031 h 299"/>
                  <a:gd name="T4" fmla="*/ 6329147 w 2880"/>
                  <a:gd name="T5" fmla="*/ 411605 h 299"/>
                  <a:gd name="T6" fmla="*/ 4737290 w 2880"/>
                  <a:gd name="T7" fmla="*/ 0 h 299"/>
                  <a:gd name="T8" fmla="*/ 0 w 2880"/>
                  <a:gd name="T9" fmla="*/ 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7" name="Freeform 26"/>
              <p:cNvSpPr>
                <a:spLocks/>
              </p:cNvSpPr>
              <p:nvPr userDrawn="1"/>
            </p:nvSpPr>
            <p:spPr bwMode="auto">
              <a:xfrm>
                <a:off x="-17463" y="676256"/>
                <a:ext cx="9187471" cy="477809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27"/>
              <p:cNvSpPr>
                <a:spLocks/>
              </p:cNvSpPr>
              <p:nvPr userDrawn="1"/>
            </p:nvSpPr>
            <p:spPr bwMode="auto">
              <a:xfrm>
                <a:off x="-17463" y="995325"/>
                <a:ext cx="9187471" cy="954030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28"/>
              <p:cNvSpPr>
                <a:spLocks/>
              </p:cNvSpPr>
              <p:nvPr userDrawn="1"/>
            </p:nvSpPr>
            <p:spPr bwMode="auto">
              <a:xfrm>
                <a:off x="-17463" y="995325"/>
                <a:ext cx="9187471" cy="474633"/>
              </a:xfrm>
              <a:custGeom>
                <a:avLst/>
                <a:gdLst>
                  <a:gd name="T0" fmla="*/ 0 w 2880"/>
                  <a:gd name="T1" fmla="*/ 474633 h 149"/>
                  <a:gd name="T2" fmla="*/ 5333837 w 2880"/>
                  <a:gd name="T3" fmla="*/ 474633 h 149"/>
                  <a:gd name="T4" fmla="*/ 6329147 w 2880"/>
                  <a:gd name="T5" fmla="*/ 407738 h 149"/>
                  <a:gd name="T6" fmla="*/ 7997566 w 2880"/>
                  <a:gd name="T7" fmla="*/ 0 h 149"/>
                  <a:gd name="T8" fmla="*/ 9187471 w 2880"/>
                  <a:gd name="T9" fmla="*/ 0 h 1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275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F74C9B3-4BFA-47BD-937E-8C368E1A252D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343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09F7AC9-45EA-4288-A85B-3739254EBC84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9498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A77FD3D-208C-4733-B0D4-53A94E80202C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3822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A81B8B7-1148-412A-B903-75FDEECD1668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798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3D62DC9-5C88-41C2-AB94-8AC040395F26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9506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6"/>
          <p:cNvGrpSpPr>
            <a:grpSpLocks/>
          </p:cNvGrpSpPr>
          <p:nvPr/>
        </p:nvGrpSpPr>
        <p:grpSpPr bwMode="auto"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2059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0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1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2" name="Freeform 8"/>
            <p:cNvSpPr>
              <a:spLocks noEditPoints="1"/>
            </p:cNvSpPr>
            <p:nvPr userDrawn="1"/>
          </p:nvSpPr>
          <p:spPr bwMode="auto">
            <a:xfrm>
              <a:off x="1588" y="6065838"/>
              <a:ext cx="9142412" cy="690562"/>
            </a:xfrm>
            <a:custGeom>
              <a:avLst/>
              <a:gdLst>
                <a:gd name="T0" fmla="*/ 9142412 w 2880"/>
                <a:gd name="T1" fmla="*/ 44552 h 217"/>
                <a:gd name="T2" fmla="*/ 8942422 w 2880"/>
                <a:gd name="T3" fmla="*/ 44552 h 217"/>
                <a:gd name="T4" fmla="*/ 7891679 w 2880"/>
                <a:gd name="T5" fmla="*/ 302320 h 217"/>
                <a:gd name="T6" fmla="*/ 7891679 w 2880"/>
                <a:gd name="T7" fmla="*/ 302320 h 217"/>
                <a:gd name="T8" fmla="*/ 9142412 w 2880"/>
                <a:gd name="T9" fmla="*/ 302320 h 217"/>
                <a:gd name="T10" fmla="*/ 9142412 w 2880"/>
                <a:gd name="T11" fmla="*/ 690562 h 217"/>
                <a:gd name="T12" fmla="*/ 9142412 w 2880"/>
                <a:gd name="T13" fmla="*/ 690562 h 217"/>
                <a:gd name="T14" fmla="*/ 9142412 w 2880"/>
                <a:gd name="T15" fmla="*/ 44552 h 217"/>
                <a:gd name="T16" fmla="*/ 6891728 w 2880"/>
                <a:gd name="T17" fmla="*/ 0 h 217"/>
                <a:gd name="T18" fmla="*/ 0 w 2880"/>
                <a:gd name="T19" fmla="*/ 0 h 217"/>
                <a:gd name="T20" fmla="*/ 0 w 2880"/>
                <a:gd name="T21" fmla="*/ 302320 h 217"/>
                <a:gd name="T22" fmla="*/ 7891679 w 2880"/>
                <a:gd name="T23" fmla="*/ 302320 h 217"/>
                <a:gd name="T24" fmla="*/ 7891679 w 2880"/>
                <a:gd name="T25" fmla="*/ 302320 h 217"/>
                <a:gd name="T26" fmla="*/ 7891679 w 2880"/>
                <a:gd name="T27" fmla="*/ 302320 h 217"/>
                <a:gd name="T28" fmla="*/ 7891679 w 2880"/>
                <a:gd name="T29" fmla="*/ 302320 h 217"/>
                <a:gd name="T30" fmla="*/ 6891728 w 2880"/>
                <a:gd name="T31" fmla="*/ 0 h 2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064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7891462 w 2486"/>
                <a:gd name="T1" fmla="*/ 257175 h 94"/>
                <a:gd name="T2" fmla="*/ 6891538 w 2486"/>
                <a:gd name="T3" fmla="*/ 0 h 94"/>
                <a:gd name="T4" fmla="*/ 0 w 2486"/>
                <a:gd name="T5" fmla="*/ 0 h 94"/>
                <a:gd name="T6" fmla="*/ 0 w 2486"/>
                <a:gd name="T7" fmla="*/ 298450 h 94"/>
                <a:gd name="T8" fmla="*/ 7266113 w 2486"/>
                <a:gd name="T9" fmla="*/ 298450 h 94"/>
                <a:gd name="T10" fmla="*/ 7891462 w 2486"/>
                <a:gd name="T11" fmla="*/ 257175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5" name="Freeform 11"/>
            <p:cNvSpPr>
              <a:spLocks/>
            </p:cNvSpPr>
            <p:nvPr userDrawn="1"/>
          </p:nvSpPr>
          <p:spPr bwMode="auto">
            <a:xfrm>
              <a:off x="7893050" y="6110288"/>
              <a:ext cx="1250950" cy="601662"/>
            </a:xfrm>
            <a:custGeom>
              <a:avLst/>
              <a:gdLst>
                <a:gd name="T0" fmla="*/ 1050925 w 394"/>
                <a:gd name="T1" fmla="*/ 0 h 189"/>
                <a:gd name="T2" fmla="*/ 0 w 394"/>
                <a:gd name="T3" fmla="*/ 257855 h 189"/>
                <a:gd name="T4" fmla="*/ 1038225 w 394"/>
                <a:gd name="T5" fmla="*/ 601662 h 189"/>
                <a:gd name="T6" fmla="*/ 1250950 w 394"/>
                <a:gd name="T7" fmla="*/ 601662 h 189"/>
                <a:gd name="T8" fmla="*/ 1250950 w 394"/>
                <a:gd name="T9" fmla="*/ 0 h 189"/>
                <a:gd name="T10" fmla="*/ 1050925 w 394"/>
                <a:gd name="T11" fmla="*/ 0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6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7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068" name="Picture 7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5" y="274638"/>
            <a:ext cx="8461375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5" y="1268413"/>
            <a:ext cx="8461375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3988"/>
            <a:ext cx="288925" cy="127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090878A-25D0-42F7-8638-D44B896573E4}" type="slidenum">
              <a:rPr lang="en-AU" altLang="en-US"/>
              <a:pPr>
                <a:defRPr/>
              </a:pPr>
              <a:t>‹#›</a:t>
            </a:fld>
            <a:r>
              <a:rPr lang="en-AU" altLang="en-US"/>
              <a:t>  |</a:t>
            </a:r>
          </a:p>
        </p:txBody>
      </p:sp>
      <p:sp>
        <p:nvSpPr>
          <p:cNvPr id="2055" name="AutoShape 4"/>
          <p:cNvSpPr>
            <a:spLocks noChangeAspect="1" noChangeArrowheads="1" noTextEdit="1"/>
          </p:cNvSpPr>
          <p:nvPr/>
        </p:nvSpPr>
        <p:spPr bwMode="auto">
          <a:xfrm>
            <a:off x="3175" y="3325813"/>
            <a:ext cx="9161463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12700" y="3636963"/>
            <a:ext cx="914241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AU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57" name="AutoShape 81"/>
          <p:cNvSpPr>
            <a:spLocks noChangeAspect="1" noChangeArrowheads="1" noTextEdit="1"/>
          </p:cNvSpPr>
          <p:nvPr/>
        </p:nvSpPr>
        <p:spPr bwMode="auto">
          <a:xfrm>
            <a:off x="1588" y="3321050"/>
            <a:ext cx="9169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58" name="Rectangle 84"/>
          <p:cNvSpPr>
            <a:spLocks noChangeArrowheads="1"/>
          </p:cNvSpPr>
          <p:nvPr/>
        </p:nvSpPr>
        <p:spPr bwMode="auto">
          <a:xfrm>
            <a:off x="1588" y="3625850"/>
            <a:ext cx="916781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anose="020F0502020204030204" pitchFamily="34" charset="0"/>
        </a:defRPr>
      </a:lvl9pPr>
    </p:titleStyle>
    <p:bodyStyle>
      <a:lvl1pPr marL="2159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2159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•"/>
        <a:defRPr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oleObject" Target="../embeddings/Microsoft_Equation2.bin"/><Relationship Id="rId9" Type="http://schemas.openxmlformats.org/officeDocument/2006/relationships/image" Target="../media/image1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9.xml"/><Relationship Id="rId3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6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9552" y="980728"/>
            <a:ext cx="8058149" cy="4059831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AU" sz="4000" dirty="0"/>
              <a:t>F</a:t>
            </a:r>
            <a:r>
              <a:rPr lang="en-AU" sz="4000" dirty="0" smtClean="0"/>
              <a:t>rom Ball Lightning to curing cancer.</a:t>
            </a:r>
            <a:br>
              <a:rPr lang="en-AU" sz="4000" dirty="0" smtClean="0"/>
            </a:br>
            <a:r>
              <a:rPr lang="en-AU" sz="4000" dirty="0"/>
              <a:t/>
            </a:r>
            <a:br>
              <a:rPr lang="en-AU" sz="4000" dirty="0"/>
            </a:br>
            <a:r>
              <a:rPr lang="en-AU" sz="4000" dirty="0" smtClean="0"/>
              <a:t> </a:t>
            </a:r>
            <a:r>
              <a:rPr lang="en-AU" sz="4000" b="0" dirty="0"/>
              <a:t/>
            </a:r>
            <a:br>
              <a:rPr lang="en-AU" sz="4000" b="0" dirty="0"/>
            </a:br>
            <a:r>
              <a:rPr lang="en-AU" b="0" dirty="0"/>
              <a:t/>
            </a:r>
            <a:br>
              <a:rPr lang="en-AU" b="0" dirty="0"/>
            </a:br>
            <a:r>
              <a:rPr lang="en-AU" sz="2400" b="0" i="1" dirty="0"/>
              <a:t>John J. Lowke </a:t>
            </a:r>
            <a:br>
              <a:rPr lang="en-AU" sz="2400" b="0" i="1" dirty="0"/>
            </a:br>
            <a:r>
              <a:rPr lang="en-AU" sz="2400" b="0" i="1" dirty="0"/>
              <a:t>CSIRO Manufacturing, Sydney NSW, Australia </a:t>
            </a:r>
            <a:r>
              <a:rPr lang="en-AU" sz="16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304800"/>
            <a:ext cx="3070225" cy="852487"/>
          </a:xfrm>
        </p:spPr>
        <p:txBody>
          <a:bodyPr/>
          <a:lstStyle/>
          <a:p>
            <a:r>
              <a:rPr lang="en-US" dirty="0" smtClean="0"/>
              <a:t>Ions in the sky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3D62DC9-5C88-41C2-AB94-8AC040395F26}" type="slidenum">
              <a:rPr lang="en-AU" altLang="en-US" smtClean="0"/>
              <a:pPr>
                <a:defRPr/>
              </a:pPr>
              <a:t>10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25615" t="56000" r="54945" b="11143"/>
          <a:stretch>
            <a:fillRect/>
          </a:stretch>
        </p:blipFill>
        <p:spPr bwMode="auto">
          <a:xfrm>
            <a:off x="5029200" y="1524000"/>
            <a:ext cx="3124200" cy="4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Sydney Storm Early September 2004 - 2"/>
          <p:cNvPicPr>
            <a:picLocks noChangeAspect="1" noChangeArrowheads="1"/>
          </p:cNvPicPr>
          <p:nvPr/>
        </p:nvPicPr>
        <p:blipFill rotWithShape="1">
          <a:blip r:embed="rId3" cstate="print"/>
          <a:srcRect l="8320" t="6874" r="37801" b="8917"/>
          <a:stretch/>
        </p:blipFill>
        <p:spPr bwMode="auto">
          <a:xfrm>
            <a:off x="402771" y="1371600"/>
            <a:ext cx="4312298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11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3624525" y="1962470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Glass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952575" y="2868051"/>
            <a:ext cx="791845" cy="30607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519045" y="286893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466975" y="409575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34105" y="2591435"/>
            <a:ext cx="73025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AU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652462" y="3135901"/>
            <a:ext cx="18306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Positive Ion stream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Background E field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5532754" y="2508312"/>
            <a:ext cx="1487517" cy="132677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Ball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Net </a:t>
            </a:r>
            <a:r>
              <a:rPr lang="en-US" altLang="en-US" sz="16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Nega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tive Charge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Box 198"/>
          <p:cNvSpPr txBox="1">
            <a:spLocks noChangeArrowheads="1"/>
          </p:cNvSpPr>
          <p:nvPr/>
        </p:nvSpPr>
        <p:spPr bwMode="auto">
          <a:xfrm>
            <a:off x="4267200" y="2971800"/>
            <a:ext cx="792163" cy="914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en-US" sz="2000" b="1" dirty="0" smtClean="0">
                <a:ea typeface="Times New Roman" panose="02020603050405020304" pitchFamily="18" charset="0"/>
              </a:rPr>
              <a:t> </a:t>
            </a:r>
            <a:r>
              <a:rPr lang="en-US" altLang="en-US" b="1" dirty="0" smtClean="0">
                <a:ea typeface="Times New Roman" panose="02020603050405020304" pitchFamily="18" charset="0"/>
              </a:rPr>
              <a:t>- -  - </a:t>
            </a:r>
            <a:r>
              <a:rPr kumimoji="0" lang="en-US" altLang="en-US" sz="2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-  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 - -</a:t>
            </a:r>
            <a:endParaRPr kumimoji="0" lang="en-US" altLang="en-US" sz="2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091305" y="3000375"/>
            <a:ext cx="1057275" cy="100965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2171815" y="739331"/>
            <a:ext cx="420865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 Lightning through windows</a:t>
            </a: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auto">
          <a:xfrm>
            <a:off x="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71445" y="302133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92400" y="330327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616200" y="3735705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619375" y="424815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671445" y="353822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0010" y="395859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4"/>
          <p:cNvSpPr>
            <a:spLocks noChangeArrowheads="1"/>
          </p:cNvSpPr>
          <p:nvPr/>
        </p:nvSpPr>
        <p:spPr bwMode="auto">
          <a:xfrm>
            <a:off x="152400" y="609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48"/>
          <p:cNvSpPr>
            <a:spLocks noChangeArrowheads="1"/>
          </p:cNvSpPr>
          <p:nvPr/>
        </p:nvSpPr>
        <p:spPr bwMode="auto">
          <a:xfrm>
            <a:off x="152400" y="1066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51"/>
          <p:cNvSpPr>
            <a:spLocks noChangeArrowheads="1"/>
          </p:cNvSpPr>
          <p:nvPr/>
        </p:nvSpPr>
        <p:spPr bwMode="auto">
          <a:xfrm>
            <a:off x="152400" y="1066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52"/>
          <p:cNvSpPr>
            <a:spLocks noChangeArrowheads="1"/>
          </p:cNvSpPr>
          <p:nvPr/>
        </p:nvSpPr>
        <p:spPr bwMode="auto">
          <a:xfrm>
            <a:off x="152400" y="1066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44" name="TextBox 43"/>
          <p:cNvSpPr txBox="1"/>
          <p:nvPr/>
        </p:nvSpPr>
        <p:spPr>
          <a:xfrm>
            <a:off x="3710305" y="2501015"/>
            <a:ext cx="339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/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5133" y="2508312"/>
            <a:ext cx="339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45515" y="4437112"/>
            <a:ext cx="28764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Background E </a:t>
            </a:r>
            <a:r>
              <a:rPr lang="en-US" altLang="en-US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field doubled!</a:t>
            </a:r>
            <a:endParaRPr lang="en-US" altLang="en-US" sz="2000" dirty="0"/>
          </a:p>
          <a:p>
            <a:endParaRPr lang="en-AU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3973976" y="4211760"/>
            <a:ext cx="391373" cy="32058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339752" y="5661248"/>
            <a:ext cx="4699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Lowke et al  J. </a:t>
            </a:r>
            <a:r>
              <a:rPr lang="en-AU" sz="1600" dirty="0" err="1" smtClean="0"/>
              <a:t>Geophys</a:t>
            </a:r>
            <a:r>
              <a:rPr lang="en-AU" sz="1600" dirty="0" smtClean="0"/>
              <a:t>. Res. 117, D19107, 2012</a:t>
            </a:r>
            <a:endParaRPr lang="en-AU" sz="16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233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12</a:t>
            </a:fld>
            <a:r>
              <a:rPr lang="en-AU" altLang="en-US"/>
              <a:t>  |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692696"/>
            <a:ext cx="7970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Ionization and Attachment Coefficients in Air at 1 bar.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b="539"/>
          <a:stretch>
            <a:fillRect/>
          </a:stretch>
        </p:blipFill>
        <p:spPr bwMode="auto">
          <a:xfrm>
            <a:off x="899592" y="1052736"/>
            <a:ext cx="7389068" cy="5215221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27017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13</a:t>
            </a:fld>
            <a:r>
              <a:rPr lang="en-AU" altLang="en-US"/>
              <a:t>  |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4118" y="895340"/>
            <a:ext cx="4350762" cy="457975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91948" y="923581"/>
            <a:ext cx="968815" cy="328705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1" r="46579" b="34440"/>
          <a:stretch/>
        </p:blipFill>
        <p:spPr bwMode="auto">
          <a:xfrm>
            <a:off x="2593809" y="1963885"/>
            <a:ext cx="5462588" cy="544856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23478" y="3965877"/>
            <a:ext cx="4426464" cy="637273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9038" y="4174466"/>
            <a:ext cx="951229" cy="282396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0856694"/>
              </p:ext>
            </p:extLst>
          </p:nvPr>
        </p:nvGraphicFramePr>
        <p:xfrm>
          <a:off x="4695387" y="4960963"/>
          <a:ext cx="1793875" cy="714375"/>
        </p:xfrm>
        <a:graphic>
          <a:graphicData uri="http://schemas.openxmlformats.org/presentationml/2006/ole">
            <p:oleObj spid="_x0000_s1101" r:id="rId8" imgW="1079428" imgH="432009" progId="Equation.3">
              <p:embed/>
            </p:oleObj>
          </a:graphicData>
        </a:graphic>
      </p:graphicFrame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599060" y="163923"/>
            <a:ext cx="16706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AU" sz="2400" b="1" dirty="0"/>
              <a:t>Equations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6750475" y="903268"/>
            <a:ext cx="4455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+</a:t>
            </a:r>
            <a:r>
              <a:rPr lang="en-GB" altLang="en-US" dirty="0">
                <a:ea typeface="Times New Roman" panose="02020603050405020304" pitchFamily="18" charset="0"/>
              </a:rPr>
              <a:t> 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0162" y="5133485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altLang="en-US" i="1" dirty="0"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</a:t>
            </a:r>
            <a:r>
              <a:rPr lang="en-GB" altLang="en-US" i="1" dirty="0">
                <a:ea typeface="Times New Roman" panose="02020603050405020304" pitchFamily="18" charset="0"/>
              </a:rPr>
              <a:t> </a:t>
            </a:r>
            <a:r>
              <a:rPr lang="en-GB" altLang="en-US" i="1" dirty="0"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GB" altLang="en-US" i="1" dirty="0">
                <a:ea typeface="Times New Roman" panose="02020603050405020304" pitchFamily="18" charset="0"/>
              </a:rPr>
              <a:t> E =</a:t>
            </a:r>
            <a:endParaRPr lang="en-GB" altLang="en-US" i="1" dirty="0">
              <a:ea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2555776" y="27091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46795" b="37764"/>
          <a:stretch/>
        </p:blipFill>
        <p:spPr bwMode="auto">
          <a:xfrm>
            <a:off x="2494118" y="2988225"/>
            <a:ext cx="5544616" cy="503849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7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65858" r="84107" b="-9293"/>
          <a:stretch/>
        </p:blipFill>
        <p:spPr bwMode="auto">
          <a:xfrm>
            <a:off x="6938502" y="3107389"/>
            <a:ext cx="1656184" cy="351639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48831" y="895340"/>
            <a:ext cx="172354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Electrons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Positive Ions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Negative Ions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 err="1"/>
              <a:t>Metastables</a:t>
            </a:r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Space Charge</a:t>
            </a:r>
          </a:p>
          <a:p>
            <a:endParaRPr lang="en-AU" b="1" dirty="0"/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6812567" y="4130998"/>
            <a:ext cx="4455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+</a:t>
            </a:r>
            <a:r>
              <a:rPr lang="en-GB" altLang="en-US" dirty="0">
                <a:ea typeface="Times New Roman" panose="02020603050405020304" pitchFamily="18" charset="0"/>
              </a:rPr>
              <a:t> 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47" name="Picture 23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57832" r="91578"/>
          <a:stretch/>
        </p:blipFill>
        <p:spPr bwMode="auto">
          <a:xfrm>
            <a:off x="6949942" y="2050974"/>
            <a:ext cx="894829" cy="34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06337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14</a:t>
            </a:fld>
            <a:r>
              <a:rPr lang="en-AU" altLang="en-US"/>
              <a:t>  |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2213" t="5894" r="48241" b="71494"/>
          <a:stretch/>
        </p:blipFill>
        <p:spPr>
          <a:xfrm>
            <a:off x="1187624" y="1340768"/>
            <a:ext cx="7009247" cy="4667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7864" y="659884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CalculatedCalibri (Body)"/>
              </a:rPr>
              <a:t>Calculated Particle Densities</a:t>
            </a:r>
            <a:endParaRPr lang="en-AU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5313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15</a:t>
            </a:fld>
            <a:r>
              <a:rPr lang="en-AU" altLang="en-US"/>
              <a:t>  |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44" t="15758" r="21525" b="9264"/>
          <a:stretch/>
        </p:blipFill>
        <p:spPr>
          <a:xfrm rot="16200000">
            <a:off x="2643300" y="389149"/>
            <a:ext cx="4519124" cy="6566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5696" y="757401"/>
            <a:ext cx="693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CCcCalibri (Body)"/>
              </a:rPr>
              <a:t>Calculated Volt-Amp Characteristics with oxygen </a:t>
            </a:r>
            <a:r>
              <a:rPr lang="en-AU" b="1" dirty="0" err="1">
                <a:latin typeface="CCcCalibri (Body)"/>
              </a:rPr>
              <a:t>Metastables</a:t>
            </a:r>
            <a:endParaRPr lang="en-AU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2912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A9914A2-BE9E-614A-BF84-2A0FDDFC13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916C776-35CE-9643-ACBF-0D51D7D970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16</a:t>
            </a:fld>
            <a:r>
              <a:rPr lang="en-AU" altLang="en-US"/>
              <a:t>  |</a:t>
            </a:r>
          </a:p>
        </p:txBody>
      </p:sp>
      <p:pic>
        <p:nvPicPr>
          <p:cNvPr id="5" name="Picture 4" descr="InitialNegIonInit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504985D-FF9D-704D-A377-A10EF68785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31824" r="2931"/>
          <a:stretch>
            <a:fillRect/>
          </a:stretch>
        </p:blipFill>
        <p:spPr bwMode="auto">
          <a:xfrm rot="5400000">
            <a:off x="1778552" y="2025683"/>
            <a:ext cx="3528392" cy="158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nitialNegIon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01BC232-2092-7547-8F5C-58FE150EF01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38005" r="2931" b="14079"/>
          <a:stretch>
            <a:fillRect/>
          </a:stretch>
        </p:blipFill>
        <p:spPr bwMode="auto">
          <a:xfrm rot="5400000">
            <a:off x="3576725" y="2159161"/>
            <a:ext cx="3966145" cy="161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nitField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06B9C9F-3408-5148-912D-7E121E1E54E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6645" r="29857"/>
          <a:stretch>
            <a:fillRect/>
          </a:stretch>
        </p:blipFill>
        <p:spPr bwMode="auto">
          <a:xfrm rot="5400000">
            <a:off x="6365812" y="1910339"/>
            <a:ext cx="2468768" cy="21133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9558995-AD67-9942-A816-E982F893CAAB}"/>
              </a:ext>
            </a:extLst>
          </p:cNvPr>
          <p:cNvSpPr txBox="1"/>
          <p:nvPr/>
        </p:nvSpPr>
        <p:spPr>
          <a:xfrm>
            <a:off x="619125" y="378232"/>
            <a:ext cx="798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Pulse Calculations at Glass Window;   (1)  0 µs; </a:t>
            </a:r>
            <a:r>
              <a:rPr lang="en-US" sz="2400" b="1" dirty="0" smtClean="0"/>
              <a:t> 4 </a:t>
            </a:r>
            <a:r>
              <a:rPr lang="en-US" sz="2400" b="1" dirty="0"/>
              <a:t>MV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9CB16F8-D0EB-274D-AA9C-E5DC7674D7BF}"/>
              </a:ext>
            </a:extLst>
          </p:cNvPr>
          <p:cNvSpPr txBox="1"/>
          <p:nvPr/>
        </p:nvSpPr>
        <p:spPr>
          <a:xfrm>
            <a:off x="619125" y="4716967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Initial Boundary </a:t>
            </a:r>
            <a:endParaRPr lang="en-US" b="1" dirty="0" smtClean="0"/>
          </a:p>
          <a:p>
            <a:pPr algn="ctr"/>
            <a:r>
              <a:rPr lang="en-US" b="1" dirty="0" smtClean="0"/>
              <a:t>Potentials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D2FC5B2-389F-B946-B258-765F506A3485}"/>
              </a:ext>
            </a:extLst>
          </p:cNvPr>
          <p:cNvSpPr txBox="1"/>
          <p:nvPr/>
        </p:nvSpPr>
        <p:spPr>
          <a:xfrm>
            <a:off x="4824629" y="4823154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 Incident </a:t>
            </a:r>
            <a:endParaRPr lang="en-US" b="1" dirty="0" smtClean="0"/>
          </a:p>
          <a:p>
            <a:r>
              <a:rPr lang="en-US" b="1" dirty="0" smtClean="0"/>
              <a:t>Negative </a:t>
            </a:r>
            <a:r>
              <a:rPr lang="en-US" b="1" dirty="0"/>
              <a:t>Ions; /cc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3C95DCE-147D-CC43-B18E-DB341BD90FBF}"/>
              </a:ext>
            </a:extLst>
          </p:cNvPr>
          <p:cNvSpPr txBox="1"/>
          <p:nvPr/>
        </p:nvSpPr>
        <p:spPr>
          <a:xfrm>
            <a:off x="2821618" y="4668725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 </a:t>
            </a:r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 </a:t>
            </a:r>
            <a:r>
              <a:rPr lang="en-US" b="1" dirty="0"/>
              <a:t>Ions; /cc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0E48C5F-6C27-2D46-9833-0E0104B5B195}"/>
              </a:ext>
            </a:extLst>
          </p:cNvPr>
          <p:cNvSpPr txBox="1"/>
          <p:nvPr/>
        </p:nvSpPr>
        <p:spPr>
          <a:xfrm>
            <a:off x="7138418" y="4259496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Initial Field</a:t>
            </a:r>
          </a:p>
          <a:p>
            <a:r>
              <a:rPr lang="en-US" b="1" dirty="0"/>
              <a:t>kV/cm</a:t>
            </a:r>
          </a:p>
        </p:txBody>
      </p:sp>
      <p:pic>
        <p:nvPicPr>
          <p:cNvPr id="31747" name="Picture 0" descr="PotentialMV.jpg"/>
          <p:cNvPicPr>
            <a:picLocks noChangeAspect="1" noChangeArrowheads="1"/>
          </p:cNvPicPr>
          <p:nvPr/>
        </p:nvPicPr>
        <p:blipFill>
          <a:blip r:embed="rId6"/>
          <a:srcRect l="2200" r="49151"/>
          <a:stretch>
            <a:fillRect/>
          </a:stretch>
        </p:blipFill>
        <p:spPr bwMode="auto">
          <a:xfrm>
            <a:off x="152400" y="1219200"/>
            <a:ext cx="2595079" cy="312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78428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17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3" descr="C:\Users\low083\Desktop\Long3.21.5ms\meta20msLong3.jpg"/>
          <p:cNvPicPr/>
          <p:nvPr/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6674" r="7331"/>
          <a:stretch/>
        </p:blipFill>
        <p:spPr bwMode="auto">
          <a:xfrm>
            <a:off x="496679" y="626405"/>
            <a:ext cx="3881314" cy="27363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pic>
        <p:nvPicPr>
          <p:cNvPr id="5" name="Picture 4" descr="C:\Users\low083\Desktop\Long3.21.5ms\Electron20msLong3.jpg"/>
          <p:cNvPicPr/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908" r="7768"/>
          <a:stretch/>
        </p:blipFill>
        <p:spPr bwMode="auto">
          <a:xfrm>
            <a:off x="4677376" y="620688"/>
            <a:ext cx="4167574" cy="2808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pic>
        <p:nvPicPr>
          <p:cNvPr id="6" name="Picture 5" descr="C:\Users\low083\Desktop\Long3.21.5ms\NegIon20msLong3.jpg"/>
          <p:cNvPicPr/>
          <p:nvPr/>
        </p:nvPicPr>
        <p:blipFill rotWithShape="1"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6017" r="7221"/>
          <a:stretch/>
        </p:blipFill>
        <p:spPr bwMode="auto">
          <a:xfrm>
            <a:off x="552186" y="3376263"/>
            <a:ext cx="3726266" cy="26642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pic>
        <p:nvPicPr>
          <p:cNvPr id="8" name="Picture 7" descr="C:\Users\low083\Desktop\Long3.21.5ms\PosIon20msLong3.jpg"/>
          <p:cNvPicPr/>
          <p:nvPr/>
        </p:nvPicPr>
        <p:blipFill rotWithShape="1"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908" r="7221"/>
          <a:stretch/>
        </p:blipFill>
        <p:spPr bwMode="auto">
          <a:xfrm>
            <a:off x="4860714" y="3362708"/>
            <a:ext cx="3887749" cy="28025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23928" y="26064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/>
              <a:t>Particle Densities</a:t>
            </a:r>
            <a:endParaRPr lang="en-AU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2017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18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3624525" y="1962470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Glass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952575" y="2868051"/>
            <a:ext cx="791845" cy="30607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519045" y="286893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466975" y="409575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34105" y="2591435"/>
            <a:ext cx="73025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AU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652462" y="3135901"/>
            <a:ext cx="18306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Positive Ion stream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Background E field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5532754" y="2508312"/>
            <a:ext cx="1487517" cy="132677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Ball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Net </a:t>
            </a:r>
            <a:r>
              <a:rPr lang="en-US" altLang="en-US" sz="16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Nega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tive Charge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Box 198"/>
          <p:cNvSpPr txBox="1">
            <a:spLocks noChangeArrowheads="1"/>
          </p:cNvSpPr>
          <p:nvPr/>
        </p:nvSpPr>
        <p:spPr bwMode="auto">
          <a:xfrm>
            <a:off x="4267200" y="2971800"/>
            <a:ext cx="792163" cy="914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en-US" sz="2000" b="1" dirty="0" smtClean="0">
                <a:ea typeface="Times New Roman" panose="02020603050405020304" pitchFamily="18" charset="0"/>
              </a:rPr>
              <a:t> </a:t>
            </a:r>
            <a:r>
              <a:rPr lang="en-US" altLang="en-US" b="1" dirty="0" smtClean="0">
                <a:ea typeface="Times New Roman" panose="02020603050405020304" pitchFamily="18" charset="0"/>
              </a:rPr>
              <a:t>- -  - </a:t>
            </a:r>
            <a:r>
              <a:rPr kumimoji="0" lang="en-US" altLang="en-US" sz="2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-  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en-U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 - -</a:t>
            </a:r>
            <a:endParaRPr kumimoji="0" lang="en-US" altLang="en-US" sz="2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091305" y="3000375"/>
            <a:ext cx="1057275" cy="100965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2171815" y="739331"/>
            <a:ext cx="420865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 Lightning through windows</a:t>
            </a: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auto">
          <a:xfrm>
            <a:off x="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71445" y="302133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92400" y="330327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616200" y="3735705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619375" y="424815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671445" y="353822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0010" y="3958590"/>
            <a:ext cx="7918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4"/>
          <p:cNvSpPr>
            <a:spLocks noChangeArrowheads="1"/>
          </p:cNvSpPr>
          <p:nvPr/>
        </p:nvSpPr>
        <p:spPr bwMode="auto">
          <a:xfrm>
            <a:off x="152400" y="609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AU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48"/>
          <p:cNvSpPr>
            <a:spLocks noChangeArrowheads="1"/>
          </p:cNvSpPr>
          <p:nvPr/>
        </p:nvSpPr>
        <p:spPr bwMode="auto">
          <a:xfrm>
            <a:off x="152400" y="1066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51"/>
          <p:cNvSpPr>
            <a:spLocks noChangeArrowheads="1"/>
          </p:cNvSpPr>
          <p:nvPr/>
        </p:nvSpPr>
        <p:spPr bwMode="auto">
          <a:xfrm>
            <a:off x="152400" y="1066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52"/>
          <p:cNvSpPr>
            <a:spLocks noChangeArrowheads="1"/>
          </p:cNvSpPr>
          <p:nvPr/>
        </p:nvSpPr>
        <p:spPr bwMode="auto">
          <a:xfrm>
            <a:off x="152400" y="1066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sp>
        <p:nvSpPr>
          <p:cNvPr id="44" name="TextBox 43"/>
          <p:cNvSpPr txBox="1"/>
          <p:nvPr/>
        </p:nvSpPr>
        <p:spPr>
          <a:xfrm>
            <a:off x="3710305" y="2501015"/>
            <a:ext cx="339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 smtClean="0"/>
              <a:t>+</a:t>
            </a:r>
          </a:p>
          <a:p>
            <a:r>
              <a:rPr lang="en-AU" dirty="0"/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5133" y="2508312"/>
            <a:ext cx="339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  <a:p>
            <a:r>
              <a:rPr lang="en-AU" dirty="0" smtClean="0"/>
              <a:t>-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45515" y="4437112"/>
            <a:ext cx="28764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Background E </a:t>
            </a:r>
            <a:r>
              <a:rPr lang="en-US" altLang="en-US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field doubled!</a:t>
            </a:r>
            <a:endParaRPr lang="en-US" altLang="en-US" sz="2000" dirty="0"/>
          </a:p>
          <a:p>
            <a:endParaRPr lang="en-AU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3973976" y="4211760"/>
            <a:ext cx="391373" cy="32058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339752" y="5661248"/>
            <a:ext cx="4699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Lowke et al  J. </a:t>
            </a:r>
            <a:r>
              <a:rPr lang="en-AU" sz="1600" dirty="0" err="1" smtClean="0"/>
              <a:t>Geophys</a:t>
            </a:r>
            <a:r>
              <a:rPr lang="en-AU" sz="1600" dirty="0" smtClean="0"/>
              <a:t>. Res. 117, D19107, 2012</a:t>
            </a:r>
            <a:endParaRPr lang="en-AU" sz="16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233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19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51520"/>
            <a:ext cx="5904656" cy="488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620687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Discharge is Pulsed!</a:t>
            </a:r>
            <a:endParaRPr lang="en-AU" sz="2400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2076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2" name="Object 4"/>
          <p:cNvGraphicFramePr>
            <a:graphicFrameLocks noChangeAspect="1"/>
          </p:cNvGraphicFramePr>
          <p:nvPr/>
        </p:nvGraphicFramePr>
        <p:xfrm>
          <a:off x="1619250" y="1484313"/>
          <a:ext cx="5537200" cy="4321175"/>
        </p:xfrm>
        <a:graphic>
          <a:graphicData uri="http://schemas.openxmlformats.org/presentationml/2006/ole">
            <p:oleObj spid="_x0000_s3085" name="Photo Editor Photo" r:id="rId3" imgW="4161905" imgH="3247619" progId="">
              <p:embed/>
            </p:oleObj>
          </a:graphicData>
        </a:graphic>
      </p:graphicFrame>
      <p:sp>
        <p:nvSpPr>
          <p:cNvPr id="206853" name="Rectangle 5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7772400" cy="1143000"/>
          </a:xfrm>
        </p:spPr>
        <p:txBody>
          <a:bodyPr/>
          <a:lstStyle/>
          <a:p>
            <a:r>
              <a:rPr lang="en-AU" altLang="en-US" sz="2800" b="1"/>
              <a:t>Ball Lightning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409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20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3" descr="C:\Users\low083\Desktop\Long3a.21.6ms\Meta20ms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6127" r="9628"/>
          <a:stretch/>
        </p:blipFill>
        <p:spPr bwMode="auto">
          <a:xfrm>
            <a:off x="2677720" y="996568"/>
            <a:ext cx="3174496" cy="23812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pic>
        <p:nvPicPr>
          <p:cNvPr id="5" name="Picture 4" descr="C:\Users\low083\Desktop\Long3a.21.6ms\ElectronHighMeta21.6ms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6455" r="7659"/>
          <a:stretch/>
        </p:blipFill>
        <p:spPr bwMode="auto">
          <a:xfrm>
            <a:off x="2630216" y="3474974"/>
            <a:ext cx="3358612" cy="24468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pic>
        <p:nvPicPr>
          <p:cNvPr id="6" name="Picture 5" descr="C:\Users\low083\Desktop\Long3a.21.6ms\NegIon20ms.jpg"/>
          <p:cNvPicPr/>
          <p:nvPr/>
        </p:nvPicPr>
        <p:blipFill rotWithShape="1"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6674" r="12583"/>
          <a:stretch/>
        </p:blipFill>
        <p:spPr bwMode="auto">
          <a:xfrm>
            <a:off x="5852216" y="1000724"/>
            <a:ext cx="3257579" cy="22893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pic>
        <p:nvPicPr>
          <p:cNvPr id="7" name="Picture 6" descr="C:\Users\low083\Desktop\Long3a.21.6ms\Pos20mshighmeta.jpg"/>
          <p:cNvPicPr/>
          <p:nvPr/>
        </p:nvPicPr>
        <p:blipFill rotWithShape="1"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6565" r="11596"/>
          <a:stretch/>
        </p:blipFill>
        <p:spPr bwMode="auto">
          <a:xfrm>
            <a:off x="5771400" y="3465575"/>
            <a:ext cx="3338395" cy="25698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56860" y="193924"/>
            <a:ext cx="721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/>
              <a:t>Particle Densities after Metastable Density increased to 10</a:t>
            </a:r>
            <a:r>
              <a:rPr lang="en-AU" b="1" baseline="30000" dirty="0" smtClean="0"/>
              <a:t>17</a:t>
            </a:r>
            <a:r>
              <a:rPr lang="en-AU" b="1" dirty="0" smtClean="0"/>
              <a:t> /cc</a:t>
            </a:r>
            <a:endParaRPr lang="en-AU" b="1" dirty="0"/>
          </a:p>
        </p:txBody>
      </p:sp>
      <p:pic>
        <p:nvPicPr>
          <p:cNvPr id="9" name="Picture 8" descr="C:\Users\low083\Desktop\Long3.21.5ms\meta20msLong3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6674" r="7331"/>
          <a:stretch/>
        </p:blipFill>
        <p:spPr bwMode="auto">
          <a:xfrm>
            <a:off x="180732" y="1619401"/>
            <a:ext cx="2352256" cy="18461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pic>
        <p:nvPicPr>
          <p:cNvPr id="10" name="Picture 9" descr="C:\Users\low083\Desktop\Long3.21.5ms\Electron20msLong3.jp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908" r="7768"/>
          <a:stretch/>
        </p:blipFill>
        <p:spPr bwMode="auto">
          <a:xfrm>
            <a:off x="211682" y="3789040"/>
            <a:ext cx="2290356" cy="18722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88797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21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Rectangle 3"/>
          <p:cNvSpPr/>
          <p:nvPr/>
        </p:nvSpPr>
        <p:spPr>
          <a:xfrm>
            <a:off x="353416" y="1041499"/>
            <a:ext cx="9036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 smtClean="0"/>
              <a:t>Equilibrium </a:t>
            </a:r>
            <a:r>
              <a:rPr lang="en-AU" sz="2000" b="1" dirty="0"/>
              <a:t>of  electron  </a:t>
            </a:r>
            <a:r>
              <a:rPr lang="en-AU" sz="2000" b="1" dirty="0" smtClean="0"/>
              <a:t>attachment </a:t>
            </a:r>
            <a:r>
              <a:rPr lang="en-AU" sz="2000" b="1" dirty="0"/>
              <a:t>to form negative </a:t>
            </a:r>
            <a:r>
              <a:rPr lang="en-AU" sz="2000" b="1" dirty="0" smtClean="0"/>
              <a:t>ions and</a:t>
            </a:r>
            <a:endParaRPr lang="en-AU" sz="2000" b="1" dirty="0"/>
          </a:p>
          <a:p>
            <a:r>
              <a:rPr lang="en-AU" sz="2000" b="1" dirty="0" smtClean="0"/>
              <a:t>electron detachment from </a:t>
            </a:r>
            <a:r>
              <a:rPr lang="en-AU" sz="2000" b="1" dirty="0"/>
              <a:t>Negative </a:t>
            </a:r>
            <a:r>
              <a:rPr lang="en-AU" sz="2000" b="1" dirty="0" smtClean="0"/>
              <a:t>Ions by </a:t>
            </a:r>
            <a:r>
              <a:rPr lang="en-AU" sz="2000" b="1" dirty="0" err="1" smtClean="0"/>
              <a:t>metastables</a:t>
            </a:r>
            <a:r>
              <a:rPr lang="en-AU" sz="2000" b="1" dirty="0" smtClean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0452" y="2127560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Negative Ion formation            e  +  O</a:t>
            </a:r>
            <a:r>
              <a:rPr lang="en-AU" b="1" baseline="-25000" dirty="0"/>
              <a:t>2 </a:t>
            </a:r>
            <a:r>
              <a:rPr lang="en-AU" b="1" dirty="0"/>
              <a:t> </a:t>
            </a:r>
            <a:r>
              <a:rPr lang="en-AU" b="1" dirty="0">
                <a:sym typeface="Symbol" panose="05050102010706020507" pitchFamily="18" charset="2"/>
              </a:rPr>
              <a:t>    </a:t>
            </a:r>
            <a:r>
              <a:rPr lang="en-AU" b="1">
                <a:sym typeface="Symbol" panose="05050102010706020507" pitchFamily="18" charset="2"/>
              </a:rPr>
              <a:t>O</a:t>
            </a:r>
            <a:r>
              <a:rPr lang="en-AU" b="1" baseline="-25000">
                <a:sym typeface="Symbol" panose="05050102010706020507" pitchFamily="18" charset="2"/>
              </a:rPr>
              <a:t>2</a:t>
            </a:r>
            <a:r>
              <a:rPr lang="en-AU" b="1" baseline="30000">
                <a:sym typeface="Symbol" panose="05050102010706020507" pitchFamily="18" charset="2"/>
              </a:rPr>
              <a:t>- </a:t>
            </a:r>
            <a:r>
              <a:rPr lang="en-AU" b="1">
                <a:sym typeface="Symbol" panose="05050102010706020507" pitchFamily="18" charset="2"/>
              </a:rPr>
              <a:t> </a:t>
            </a:r>
            <a:endParaRPr lang="en-AU" b="1" dirty="0"/>
          </a:p>
        </p:txBody>
      </p:sp>
      <p:sp>
        <p:nvSpPr>
          <p:cNvPr id="6" name="Rectangle 5"/>
          <p:cNvSpPr/>
          <p:nvPr/>
        </p:nvSpPr>
        <p:spPr>
          <a:xfrm>
            <a:off x="1691680" y="2798133"/>
            <a:ext cx="6462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Detachment of Negative Ions    </a:t>
            </a:r>
            <a:r>
              <a:rPr lang="en-AU" b="1" dirty="0">
                <a:sym typeface="Symbol" panose="05050102010706020507" pitchFamily="18" charset="2"/>
              </a:rPr>
              <a:t>O</a:t>
            </a:r>
            <a:r>
              <a:rPr lang="en-AU" b="1" baseline="-25000" dirty="0">
                <a:sym typeface="Symbol" panose="05050102010706020507" pitchFamily="18" charset="2"/>
              </a:rPr>
              <a:t>2</a:t>
            </a:r>
            <a:r>
              <a:rPr lang="en-AU" b="1" baseline="30000" dirty="0">
                <a:sym typeface="Symbol" panose="05050102010706020507" pitchFamily="18" charset="2"/>
              </a:rPr>
              <a:t>- </a:t>
            </a:r>
            <a:r>
              <a:rPr lang="en-AU" b="1" dirty="0"/>
              <a:t>  +  O</a:t>
            </a:r>
            <a:r>
              <a:rPr lang="en-AU" b="1" baseline="-25000" dirty="0"/>
              <a:t>2</a:t>
            </a:r>
            <a:r>
              <a:rPr lang="en-AU" b="1" baseline="30000" dirty="0"/>
              <a:t>*</a:t>
            </a:r>
            <a:r>
              <a:rPr lang="en-AU" b="1" dirty="0"/>
              <a:t> </a:t>
            </a:r>
            <a:r>
              <a:rPr lang="en-AU" b="1" dirty="0">
                <a:sym typeface="Symbol" panose="05050102010706020507" pitchFamily="18" charset="2"/>
              </a:rPr>
              <a:t>    </a:t>
            </a:r>
            <a:r>
              <a:rPr lang="en-AU" b="1" dirty="0" smtClean="0">
                <a:sym typeface="Symbol" panose="05050102010706020507" pitchFamily="18" charset="2"/>
              </a:rPr>
              <a:t>2O</a:t>
            </a:r>
            <a:r>
              <a:rPr lang="en-AU" b="1" baseline="-25000" dirty="0" smtClean="0">
                <a:sym typeface="Symbol" panose="05050102010706020507" pitchFamily="18" charset="2"/>
              </a:rPr>
              <a:t>2</a:t>
            </a:r>
            <a:r>
              <a:rPr lang="en-AU" b="1" baseline="30000" dirty="0" smtClean="0">
                <a:sym typeface="Symbol" panose="05050102010706020507" pitchFamily="18" charset="2"/>
              </a:rPr>
              <a:t> </a:t>
            </a:r>
            <a:r>
              <a:rPr lang="en-AU" b="1" dirty="0" smtClean="0">
                <a:sym typeface="Symbol" panose="05050102010706020507" pitchFamily="18" charset="2"/>
              </a:rPr>
              <a:t> </a:t>
            </a:r>
            <a:r>
              <a:rPr lang="en-AU" b="1" dirty="0">
                <a:sym typeface="Symbol" panose="05050102010706020507" pitchFamily="18" charset="2"/>
              </a:rPr>
              <a:t>+  e</a:t>
            </a:r>
            <a:endParaRPr lang="en-A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24741" y="3414824"/>
            <a:ext cx="5629403" cy="321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ym typeface="Symbol" panose="05050102010706020507" pitchFamily="18" charset="2"/>
              </a:rPr>
              <a:t></a:t>
            </a:r>
            <a:r>
              <a:rPr lang="en-AU" sz="2400" dirty="0" err="1">
                <a:sym typeface="Symbol" panose="05050102010706020507" pitchFamily="18" charset="2"/>
              </a:rPr>
              <a:t>n</a:t>
            </a:r>
            <a:r>
              <a:rPr lang="en-AU" sz="2400" baseline="-25000" dirty="0" err="1">
                <a:sym typeface="Symbol" panose="05050102010706020507" pitchFamily="18" charset="2"/>
              </a:rPr>
              <a:t>m</a:t>
            </a:r>
            <a:r>
              <a:rPr lang="en-AU" sz="2400" dirty="0" err="1">
                <a:sym typeface="Symbol" panose="05050102010706020507" pitchFamily="18" charset="2"/>
              </a:rPr>
              <a:t></a:t>
            </a:r>
            <a:r>
              <a:rPr lang="en-AU" sz="2400" dirty="0" err="1" smtClean="0">
                <a:sym typeface="Symbol" panose="05050102010706020507" pitchFamily="18" charset="2"/>
              </a:rPr>
              <a:t>t</a:t>
            </a:r>
            <a:r>
              <a:rPr lang="en-AU" sz="2400" dirty="0" smtClean="0">
                <a:sym typeface="Symbol" panose="05050102010706020507" pitchFamily="18" charset="2"/>
              </a:rPr>
              <a:t> </a:t>
            </a:r>
            <a:r>
              <a:rPr lang="en-AU" sz="2400" dirty="0" smtClean="0"/>
              <a:t> =   </a:t>
            </a:r>
            <a:r>
              <a:rPr lang="en-AU" sz="2400" dirty="0" err="1" smtClean="0"/>
              <a:t>n</a:t>
            </a:r>
            <a:r>
              <a:rPr lang="en-AU" sz="2400" baseline="-25000" dirty="0" err="1" smtClean="0"/>
              <a:t>i</a:t>
            </a:r>
            <a:r>
              <a:rPr lang="en-AU" sz="2400" dirty="0" smtClean="0"/>
              <a:t> n</a:t>
            </a:r>
            <a:r>
              <a:rPr lang="en-AU" sz="2400" baseline="-25000" dirty="0" smtClean="0"/>
              <a:t>m</a:t>
            </a:r>
            <a:r>
              <a:rPr lang="en-AU" sz="2400" dirty="0" smtClean="0"/>
              <a:t> </a:t>
            </a:r>
            <a:r>
              <a:rPr lang="en-AU" sz="2400" dirty="0" err="1" smtClean="0"/>
              <a:t>k</a:t>
            </a:r>
            <a:r>
              <a:rPr lang="en-AU" sz="2400" baseline="-25000" dirty="0" err="1" smtClean="0"/>
              <a:t>D</a:t>
            </a:r>
            <a:r>
              <a:rPr lang="en-AU" sz="2400" dirty="0" smtClean="0"/>
              <a:t>  </a:t>
            </a:r>
            <a:r>
              <a:rPr lang="en-AU" sz="2400" dirty="0"/>
              <a:t>= </a:t>
            </a:r>
            <a:r>
              <a:rPr lang="en-AU" sz="2400" dirty="0" smtClean="0"/>
              <a:t> n</a:t>
            </a:r>
            <a:r>
              <a:rPr lang="en-AU" sz="2400" baseline="-25000" dirty="0" smtClean="0"/>
              <a:t>e</a:t>
            </a:r>
            <a:r>
              <a:rPr lang="en-AU" sz="2400" dirty="0" smtClean="0"/>
              <a:t> </a:t>
            </a:r>
            <a:r>
              <a:rPr lang="en-AU" sz="2400" dirty="0"/>
              <a:t>n</a:t>
            </a:r>
            <a:r>
              <a:rPr lang="en-AU" sz="2400" baseline="-25000" dirty="0"/>
              <a:t>o</a:t>
            </a:r>
            <a:r>
              <a:rPr lang="en-AU" sz="2400" dirty="0"/>
              <a:t> </a:t>
            </a:r>
            <a:r>
              <a:rPr lang="en-AU" sz="2400" dirty="0" err="1" smtClean="0"/>
              <a:t>k</a:t>
            </a:r>
            <a:r>
              <a:rPr lang="en-AU" sz="2400" baseline="-25000" dirty="0" err="1" smtClean="0"/>
              <a:t>a</a:t>
            </a:r>
            <a:endParaRPr lang="en-AU" sz="2400" dirty="0" smtClean="0"/>
          </a:p>
          <a:p>
            <a:endParaRPr lang="en-AU" sz="2400" dirty="0" smtClean="0">
              <a:sym typeface="Symbol" panose="05050102010706020507" pitchFamily="18" charset="2"/>
            </a:endParaRPr>
          </a:p>
          <a:p>
            <a:pPr marL="342900" indent="-342900" algn="ctr">
              <a:buFont typeface="Symbol" panose="05050102010706020507" pitchFamily="18" charset="2"/>
              <a:buChar char="t"/>
            </a:pPr>
            <a:r>
              <a:rPr lang="en-AU" sz="2400" dirty="0" smtClean="0">
                <a:sym typeface="Symbol" panose="05050102010706020507" pitchFamily="18" charset="2"/>
              </a:rPr>
              <a:t>= 1/</a:t>
            </a:r>
            <a:r>
              <a:rPr lang="en-AU" sz="2400" dirty="0"/>
              <a:t> </a:t>
            </a:r>
            <a:r>
              <a:rPr lang="en-AU" sz="2400" dirty="0" err="1" smtClean="0"/>
              <a:t>n</a:t>
            </a:r>
            <a:r>
              <a:rPr lang="en-AU" sz="2400" baseline="-25000" dirty="0" err="1" smtClean="0"/>
              <a:t>i</a:t>
            </a:r>
            <a:r>
              <a:rPr lang="en-AU" sz="2400" dirty="0" smtClean="0"/>
              <a:t> </a:t>
            </a:r>
            <a:r>
              <a:rPr lang="en-AU" sz="2400" dirty="0" err="1"/>
              <a:t>k</a:t>
            </a:r>
            <a:r>
              <a:rPr lang="en-AU" sz="2400" baseline="-25000" dirty="0" err="1"/>
              <a:t>D</a:t>
            </a:r>
            <a:r>
              <a:rPr lang="en-AU" sz="2400" dirty="0"/>
              <a:t> </a:t>
            </a:r>
            <a:r>
              <a:rPr lang="en-AU" sz="2400" dirty="0" smtClean="0"/>
              <a:t>~ 10 s for </a:t>
            </a:r>
            <a:r>
              <a:rPr lang="en-AU" sz="2400" dirty="0" err="1" smtClean="0"/>
              <a:t>n</a:t>
            </a:r>
            <a:r>
              <a:rPr lang="en-AU" sz="2400" baseline="-25000" dirty="0" err="1" smtClean="0"/>
              <a:t>i</a:t>
            </a:r>
            <a:r>
              <a:rPr lang="en-AU" sz="2400" dirty="0" smtClean="0"/>
              <a:t> = 10</a:t>
            </a:r>
            <a:r>
              <a:rPr lang="en-AU" sz="2400" baseline="30000" dirty="0" smtClean="0"/>
              <a:t>9 </a:t>
            </a:r>
            <a:r>
              <a:rPr lang="en-AU" sz="2400" dirty="0" smtClean="0"/>
              <a:t>/cc</a:t>
            </a:r>
          </a:p>
          <a:p>
            <a:pPr marL="342900" indent="-342900" algn="ctr">
              <a:buFont typeface="Symbol" panose="05050102010706020507" pitchFamily="18" charset="2"/>
              <a:buChar char="t"/>
            </a:pPr>
            <a:endParaRPr lang="en-AU" sz="2400" dirty="0" smtClean="0"/>
          </a:p>
          <a:p>
            <a:r>
              <a:rPr lang="en-AU" sz="2400" dirty="0" smtClean="0">
                <a:sym typeface="Symbol" panose="05050102010706020507" pitchFamily="18" charset="2"/>
              </a:rPr>
              <a:t>       n</a:t>
            </a:r>
            <a:r>
              <a:rPr lang="en-AU" sz="2400" baseline="-25000" dirty="0" smtClean="0">
                <a:sym typeface="Symbol" panose="05050102010706020507" pitchFamily="18" charset="2"/>
              </a:rPr>
              <a:t>e</a:t>
            </a:r>
            <a:r>
              <a:rPr lang="en-AU" sz="2400" dirty="0" smtClean="0">
                <a:sym typeface="Symbol" panose="05050102010706020507" pitchFamily="18" charset="2"/>
              </a:rPr>
              <a:t>/</a:t>
            </a:r>
            <a:r>
              <a:rPr lang="en-AU" sz="2400" dirty="0" smtClean="0"/>
              <a:t> </a:t>
            </a:r>
            <a:r>
              <a:rPr lang="en-AU" sz="2400" dirty="0" err="1" smtClean="0"/>
              <a:t>n</a:t>
            </a:r>
            <a:r>
              <a:rPr lang="en-AU" sz="2400" baseline="-25000" dirty="0" err="1" smtClean="0"/>
              <a:t>i</a:t>
            </a:r>
            <a:r>
              <a:rPr lang="en-AU" sz="2400" dirty="0" smtClean="0"/>
              <a:t>  = </a:t>
            </a:r>
            <a:r>
              <a:rPr lang="en-AU" sz="2400" dirty="0"/>
              <a:t>n</a:t>
            </a:r>
            <a:r>
              <a:rPr lang="en-AU" sz="2400" baseline="-25000" dirty="0"/>
              <a:t>m</a:t>
            </a:r>
            <a:r>
              <a:rPr lang="en-AU" sz="2400" dirty="0"/>
              <a:t> </a:t>
            </a:r>
            <a:r>
              <a:rPr lang="en-AU" sz="2400" dirty="0" err="1" smtClean="0"/>
              <a:t>k</a:t>
            </a:r>
            <a:r>
              <a:rPr lang="en-AU" sz="2400" baseline="-25000" dirty="0" err="1" smtClean="0"/>
              <a:t>D</a:t>
            </a:r>
            <a:r>
              <a:rPr lang="en-AU" sz="2400" dirty="0" smtClean="0"/>
              <a:t>/</a:t>
            </a:r>
            <a:r>
              <a:rPr lang="en-AU" sz="2400" dirty="0"/>
              <a:t>n</a:t>
            </a:r>
            <a:r>
              <a:rPr lang="en-AU" sz="2400" baseline="-25000" dirty="0"/>
              <a:t>o</a:t>
            </a:r>
            <a:r>
              <a:rPr lang="en-AU" sz="2400" dirty="0"/>
              <a:t> </a:t>
            </a:r>
            <a:r>
              <a:rPr lang="en-AU" sz="2400" dirty="0" err="1" smtClean="0"/>
              <a:t>k</a:t>
            </a:r>
            <a:r>
              <a:rPr lang="en-AU" sz="2400" baseline="-25000" dirty="0" err="1" smtClean="0"/>
              <a:t>a</a:t>
            </a:r>
            <a:r>
              <a:rPr lang="en-AU" sz="2400" dirty="0" smtClean="0"/>
              <a:t>  = 0.001</a:t>
            </a:r>
          </a:p>
          <a:p>
            <a:endParaRPr lang="en-AU" sz="2400" dirty="0" smtClean="0"/>
          </a:p>
          <a:p>
            <a:r>
              <a:rPr lang="en-AU" sz="2400" dirty="0"/>
              <a:t> </a:t>
            </a:r>
            <a:r>
              <a:rPr lang="en-AU" sz="2400" dirty="0" smtClean="0"/>
              <a:t>             need  n</a:t>
            </a:r>
            <a:r>
              <a:rPr lang="en-AU" sz="2400" baseline="-25000" dirty="0" smtClean="0"/>
              <a:t>m</a:t>
            </a:r>
            <a:r>
              <a:rPr lang="en-AU" sz="2400" dirty="0" smtClean="0"/>
              <a:t> ~ 10</a:t>
            </a:r>
            <a:r>
              <a:rPr lang="en-AU" sz="2400" baseline="30000" dirty="0" smtClean="0"/>
              <a:t>17</a:t>
            </a:r>
            <a:r>
              <a:rPr lang="en-AU" sz="2400" dirty="0" smtClean="0"/>
              <a:t>/cc</a:t>
            </a:r>
            <a:endParaRPr lang="en-AU" sz="2400" dirty="0"/>
          </a:p>
          <a:p>
            <a:endParaRPr lang="en-AU" sz="2400" b="1" baseline="-25000" dirty="0" smtClean="0"/>
          </a:p>
          <a:p>
            <a:endParaRPr lang="en-AU" sz="2800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267779"/>
            <a:ext cx="533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          Thousands of Pulses  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578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22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64175" y="1319218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Energy</a:t>
            </a:r>
            <a:endParaRPr lang="en-A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7901" y="2708920"/>
            <a:ext cx="7500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/>
              <a:t>Ball Lightning            1 % 100 W Incandescent light for 10 s  =   10 J</a:t>
            </a:r>
          </a:p>
          <a:p>
            <a:endParaRPr lang="en-AU" b="1" dirty="0"/>
          </a:p>
          <a:p>
            <a:r>
              <a:rPr lang="en-AU" b="1" dirty="0" smtClean="0"/>
              <a:t>                Ball, Radius 10 cm, metastable density </a:t>
            </a:r>
            <a:r>
              <a:rPr lang="en-AU" b="1" dirty="0" smtClean="0">
                <a:sym typeface="Symbol" panose="05050102010706020507" pitchFamily="18" charset="2"/>
              </a:rPr>
              <a:t>10</a:t>
            </a:r>
            <a:r>
              <a:rPr lang="en-AU" b="1" baseline="30000" dirty="0" smtClean="0">
                <a:sym typeface="Symbol" panose="05050102010706020507" pitchFamily="18" charset="2"/>
              </a:rPr>
              <a:t>17</a:t>
            </a:r>
            <a:r>
              <a:rPr lang="en-AU" b="1" dirty="0" smtClean="0">
                <a:sym typeface="Symbol" panose="05050102010706020507" pitchFamily="18" charset="2"/>
              </a:rPr>
              <a:t> /cc      </a:t>
            </a:r>
          </a:p>
          <a:p>
            <a:endParaRPr lang="en-AU" b="1" dirty="0">
              <a:sym typeface="Symbol" panose="05050102010706020507" pitchFamily="18" charset="2"/>
            </a:endParaRPr>
          </a:p>
          <a:p>
            <a:r>
              <a:rPr lang="en-AU" b="1" dirty="0" smtClean="0">
                <a:sym typeface="Symbol" panose="05050102010706020507" pitchFamily="18" charset="2"/>
              </a:rPr>
              <a:t>                      Energy = 1V  10</a:t>
            </a:r>
            <a:r>
              <a:rPr lang="en-AU" b="1" baseline="30000" dirty="0" smtClean="0">
                <a:sym typeface="Symbol" panose="05050102010706020507" pitchFamily="18" charset="2"/>
              </a:rPr>
              <a:t>17 </a:t>
            </a:r>
            <a:r>
              <a:rPr lang="en-AU" b="1" dirty="0" smtClean="0">
                <a:sym typeface="Symbol" panose="05050102010706020507" pitchFamily="18" charset="2"/>
              </a:rPr>
              <a:t> e (10</a:t>
            </a:r>
            <a:r>
              <a:rPr lang="en-AU" b="1" baseline="30000" dirty="0" smtClean="0">
                <a:sym typeface="Symbol" panose="05050102010706020507" pitchFamily="18" charset="2"/>
              </a:rPr>
              <a:t>-19</a:t>
            </a:r>
            <a:r>
              <a:rPr lang="en-AU" b="1" dirty="0" smtClean="0">
                <a:sym typeface="Symbol" panose="05050102010706020507" pitchFamily="18" charset="2"/>
              </a:rPr>
              <a:t>)  10</a:t>
            </a:r>
            <a:r>
              <a:rPr lang="en-AU" b="1" baseline="30000" dirty="0" smtClean="0">
                <a:sym typeface="Symbol" panose="05050102010706020507" pitchFamily="18" charset="2"/>
              </a:rPr>
              <a:t>3</a:t>
            </a:r>
            <a:r>
              <a:rPr lang="en-AU" b="1" dirty="0" smtClean="0">
                <a:sym typeface="Symbol" panose="05050102010706020507" pitchFamily="18" charset="2"/>
              </a:rPr>
              <a:t> = 10 J</a:t>
            </a:r>
            <a:endParaRPr lang="en-AU" b="1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83221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23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836712"/>
            <a:ext cx="4254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b="1" dirty="0" smtClean="0"/>
              <a:t>Circular Shape</a:t>
            </a:r>
          </a:p>
          <a:p>
            <a:r>
              <a:rPr lang="en-AU" sz="2000" b="1" dirty="0" smtClean="0"/>
              <a:t>Effect of Diffusion of </a:t>
            </a:r>
            <a:r>
              <a:rPr lang="en-AU" sz="2000" b="1" dirty="0" err="1" smtClean="0"/>
              <a:t>metastables</a:t>
            </a:r>
            <a:endParaRPr lang="en-AU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6030" t="6032" r="37666" b="4021"/>
          <a:stretch>
            <a:fillRect/>
          </a:stretch>
        </p:blipFill>
        <p:spPr bwMode="auto">
          <a:xfrm>
            <a:off x="5292080" y="2564904"/>
            <a:ext cx="2736304" cy="248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6168" t="6032" r="47076" b="3571"/>
          <a:stretch>
            <a:fillRect/>
          </a:stretch>
        </p:blipFill>
        <p:spPr bwMode="auto">
          <a:xfrm>
            <a:off x="1259632" y="2420888"/>
            <a:ext cx="2520280" cy="275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1720" y="551923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/>
              <a:t>Initial</a:t>
            </a:r>
            <a:endParaRPr lang="en-AU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877316" y="5471121"/>
            <a:ext cx="215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After Diffusion</a:t>
            </a:r>
            <a:endParaRPr lang="en-AU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915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24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7207" r="15631" b="63713"/>
          <a:stretch>
            <a:fillRect/>
          </a:stretch>
        </p:blipFill>
        <p:spPr bwMode="auto">
          <a:xfrm>
            <a:off x="1331913" y="1989138"/>
            <a:ext cx="67754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2124075" y="5300663"/>
            <a:ext cx="5810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/>
              <a:t>M. Vandema </a:t>
            </a:r>
            <a:r>
              <a:rPr lang="en-AU" altLang="en-US" i="1"/>
              <a:t>et</a:t>
            </a:r>
            <a:r>
              <a:rPr lang="en-AU" altLang="en-US"/>
              <a:t> </a:t>
            </a:r>
            <a:r>
              <a:rPr lang="en-AU" altLang="en-US" i="1"/>
              <a:t>al, Int. J. et Cancer</a:t>
            </a:r>
            <a:r>
              <a:rPr lang="en-AU" altLang="en-US"/>
              <a:t>, 130(9), 2185, 2012</a:t>
            </a:r>
          </a:p>
        </p:txBody>
      </p:sp>
      <p:sp>
        <p:nvSpPr>
          <p:cNvPr id="6" name="Rectangle 5"/>
          <p:cNvSpPr/>
          <p:nvPr/>
        </p:nvSpPr>
        <p:spPr>
          <a:xfrm>
            <a:off x="2915816" y="64908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AU" b="1" dirty="0">
                <a:solidFill>
                  <a:schemeClr val="accent6"/>
                </a:solidFill>
                <a:latin typeface="Arial" charset="0"/>
                <a:cs typeface="Arial" charset="0"/>
              </a:rPr>
              <a:t>Non-Thermal Plasmas (NTP</a:t>
            </a:r>
            <a:r>
              <a:rPr lang="en-AU" dirty="0">
                <a:solidFill>
                  <a:schemeClr val="accent6"/>
                </a:solidFill>
                <a:latin typeface="Arial" charset="0"/>
                <a:cs typeface="Arial" charset="0"/>
              </a:rPr>
              <a:t>)</a:t>
            </a:r>
          </a:p>
          <a:p>
            <a:pPr algn="ctr">
              <a:defRPr/>
            </a:pPr>
            <a:endParaRPr lang="en-AU" dirty="0" smtClean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AU" b="1" dirty="0" smtClean="0">
                <a:solidFill>
                  <a:schemeClr val="accent6"/>
                </a:solidFill>
                <a:latin typeface="Arial" charset="0"/>
                <a:cs typeface="Arial" charset="0"/>
              </a:rPr>
              <a:t>Reduce </a:t>
            </a:r>
            <a:r>
              <a:rPr lang="en-AU" b="1" dirty="0">
                <a:solidFill>
                  <a:schemeClr val="accent6"/>
                </a:solidFill>
                <a:latin typeface="Arial" charset="0"/>
                <a:cs typeface="Arial" charset="0"/>
              </a:rPr>
              <a:t>Cancer </a:t>
            </a:r>
            <a:r>
              <a:rPr lang="en-AU" b="1" dirty="0" err="1">
                <a:solidFill>
                  <a:schemeClr val="accent6"/>
                </a:solidFill>
                <a:latin typeface="Arial" charset="0"/>
                <a:cs typeface="Arial" charset="0"/>
              </a:rPr>
              <a:t>Tumors</a:t>
            </a:r>
            <a:r>
              <a:rPr lang="en-AU" b="1" dirty="0">
                <a:solidFill>
                  <a:schemeClr val="accent6"/>
                </a:solidFill>
                <a:latin typeface="Arial" charset="0"/>
                <a:cs typeface="Arial" charset="0"/>
              </a:rPr>
              <a:t>!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5704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25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3608" y="1052736"/>
            <a:ext cx="7201010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Starting “Start-Up” companies</a:t>
            </a:r>
          </a:p>
          <a:p>
            <a:endParaRPr lang="en-AU" sz="2000" b="1" dirty="0"/>
          </a:p>
          <a:p>
            <a:r>
              <a:rPr lang="en-AU" sz="2000" b="1" dirty="0" smtClean="0"/>
              <a:t>New Idea: useful, marketable, profitable</a:t>
            </a:r>
          </a:p>
          <a:p>
            <a:endParaRPr lang="en-AU" sz="2000" b="1" dirty="0"/>
          </a:p>
          <a:p>
            <a:r>
              <a:rPr lang="en-AU" sz="2000" b="1" dirty="0" smtClean="0"/>
              <a:t>Laboratory device – to demonstrate function</a:t>
            </a:r>
          </a:p>
          <a:p>
            <a:endParaRPr lang="en-AU" sz="2000" b="1" dirty="0"/>
          </a:p>
          <a:p>
            <a:r>
              <a:rPr lang="en-AU" sz="2000" b="1" dirty="0" smtClean="0"/>
              <a:t>Commercial device – to be saleable</a:t>
            </a:r>
          </a:p>
          <a:p>
            <a:endParaRPr lang="en-AU" sz="2000" b="1" dirty="0"/>
          </a:p>
          <a:p>
            <a:r>
              <a:rPr lang="en-AU" sz="2000" b="1" dirty="0" smtClean="0"/>
              <a:t>Capital – maybe millions of dollars</a:t>
            </a:r>
          </a:p>
          <a:p>
            <a:endParaRPr lang="en-AU" sz="2000" b="1" dirty="0"/>
          </a:p>
          <a:p>
            <a:r>
              <a:rPr lang="en-AU" sz="2000" b="1" dirty="0" smtClean="0"/>
              <a:t>People – patent lawyers, managers, buildings, sales staff;</a:t>
            </a:r>
          </a:p>
          <a:p>
            <a:r>
              <a:rPr lang="en-AU" sz="2000" b="1" dirty="0"/>
              <a:t> </a:t>
            </a:r>
            <a:r>
              <a:rPr lang="en-AU" sz="2000" b="1" dirty="0" smtClean="0"/>
              <a:t>               increase costs by factor of 5</a:t>
            </a:r>
            <a:endParaRPr lang="en-AU" sz="2000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38572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26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09800" y="1295400"/>
            <a:ext cx="57766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New Plasma Instrument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Ozone</a:t>
            </a:r>
          </a:p>
          <a:p>
            <a:r>
              <a:rPr lang="en-US" b="1" dirty="0" smtClean="0"/>
              <a:t>        </a:t>
            </a:r>
            <a:r>
              <a:rPr lang="en-US" b="1" dirty="0" err="1" smtClean="0"/>
              <a:t>e</a:t>
            </a:r>
            <a:r>
              <a:rPr lang="en-US" b="1" dirty="0" smtClean="0"/>
              <a:t>  + O</a:t>
            </a:r>
            <a:r>
              <a:rPr lang="en-US" b="1" baseline="-25000" dirty="0" smtClean="0"/>
              <a:t>2</a:t>
            </a:r>
            <a:r>
              <a:rPr lang="en-US" b="1" dirty="0" smtClean="0"/>
              <a:t>  </a:t>
            </a:r>
            <a:r>
              <a:rPr lang="en-US" b="1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b="1" dirty="0" smtClean="0"/>
              <a:t>  </a:t>
            </a:r>
            <a:r>
              <a:rPr lang="en-US" b="1" dirty="0" err="1" smtClean="0"/>
              <a:t>e</a:t>
            </a:r>
            <a:r>
              <a:rPr lang="en-US" b="1" dirty="0" smtClean="0"/>
              <a:t>  +  O + O</a:t>
            </a:r>
          </a:p>
          <a:p>
            <a:r>
              <a:rPr lang="en-US" b="1" dirty="0" smtClean="0"/>
              <a:t>              requires  4.4 </a:t>
            </a:r>
            <a:r>
              <a:rPr lang="en-US" b="1" dirty="0" err="1" smtClean="0"/>
              <a:t>eV</a:t>
            </a:r>
            <a:r>
              <a:rPr lang="en-US" b="1" dirty="0" smtClean="0"/>
              <a:t> electron energy</a:t>
            </a:r>
          </a:p>
          <a:p>
            <a:r>
              <a:rPr lang="en-US" b="1" dirty="0" smtClean="0"/>
              <a:t>       O  + O</a:t>
            </a:r>
            <a:r>
              <a:rPr lang="en-US" b="1" baseline="-25000" dirty="0" smtClean="0"/>
              <a:t>2  </a:t>
            </a:r>
            <a:r>
              <a:rPr lang="en-US" b="1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b="1" dirty="0" smtClean="0">
                <a:latin typeface="Wingdings"/>
                <a:ea typeface="Wingdings"/>
                <a:cs typeface="Wingdings"/>
              </a:rPr>
              <a:t> </a:t>
            </a:r>
            <a:r>
              <a:rPr lang="en-US" b="1" dirty="0" smtClean="0"/>
              <a:t>O</a:t>
            </a:r>
            <a:r>
              <a:rPr lang="en-US" b="1" baseline="-25000" dirty="0" smtClean="0"/>
              <a:t>3</a:t>
            </a:r>
            <a:r>
              <a:rPr lang="en-US" b="1" dirty="0" smtClean="0"/>
              <a:t>  ozone</a:t>
            </a:r>
          </a:p>
          <a:p>
            <a:endParaRPr lang="en-US" b="1" dirty="0" smtClean="0"/>
          </a:p>
          <a:p>
            <a:r>
              <a:rPr lang="en-AU" b="1" dirty="0" smtClean="0">
                <a:sym typeface="Symbol" panose="05050102010706020507" pitchFamily="18" charset="2"/>
              </a:rPr>
              <a:t>a</a:t>
            </a:r>
            <a:r>
              <a:rPr lang="en-AU" b="1" baseline="30000" dirty="0" smtClean="0">
                <a:sym typeface="Symbol" panose="05050102010706020507" pitchFamily="18" charset="2"/>
              </a:rPr>
              <a:t>1</a:t>
            </a:r>
            <a:r>
              <a:rPr lang="en-AU" b="1" dirty="0" smtClean="0">
                <a:sym typeface="Symbol" panose="05050102010706020507" pitchFamily="18" charset="2"/>
              </a:rPr>
              <a:t></a:t>
            </a:r>
            <a:r>
              <a:rPr lang="en-AU" b="1" baseline="-25000" dirty="0" smtClean="0">
                <a:sym typeface="Symbol" panose="05050102010706020507" pitchFamily="18" charset="2"/>
              </a:rPr>
              <a:t>g</a:t>
            </a:r>
            <a:endParaRPr lang="en-US" b="1" dirty="0" smtClean="0"/>
          </a:p>
          <a:p>
            <a:r>
              <a:rPr lang="en-US" b="1" dirty="0" smtClean="0"/>
              <a:t>       </a:t>
            </a:r>
            <a:r>
              <a:rPr lang="en-US" b="1" dirty="0" err="1" smtClean="0"/>
              <a:t>e</a:t>
            </a:r>
            <a:r>
              <a:rPr lang="en-US" b="1" dirty="0" smtClean="0"/>
              <a:t> +  O</a:t>
            </a:r>
            <a:r>
              <a:rPr lang="en-US" b="1" baseline="-25000" dirty="0" smtClean="0"/>
              <a:t>2</a:t>
            </a:r>
            <a:r>
              <a:rPr lang="en-US" b="1" dirty="0" smtClean="0"/>
              <a:t>  </a:t>
            </a:r>
            <a:r>
              <a:rPr lang="en-US" b="1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b="1" dirty="0" smtClean="0"/>
              <a:t>  </a:t>
            </a:r>
            <a:r>
              <a:rPr lang="en-US" b="1" dirty="0" err="1" smtClean="0"/>
              <a:t>e</a:t>
            </a:r>
            <a:r>
              <a:rPr lang="en-US" b="1" dirty="0" smtClean="0"/>
              <a:t>  +  O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AU" b="1" dirty="0" smtClean="0">
                <a:sym typeface="Symbol" panose="05050102010706020507" pitchFamily="18" charset="2"/>
              </a:rPr>
              <a:t>a</a:t>
            </a:r>
            <a:r>
              <a:rPr lang="en-AU" b="1" baseline="30000" dirty="0" smtClean="0">
                <a:sym typeface="Symbol" panose="05050102010706020507" pitchFamily="18" charset="2"/>
              </a:rPr>
              <a:t>1</a:t>
            </a:r>
            <a:r>
              <a:rPr lang="en-AU" b="1" dirty="0" smtClean="0">
                <a:sym typeface="Symbol" panose="05050102010706020507" pitchFamily="18" charset="2"/>
              </a:rPr>
              <a:t></a:t>
            </a:r>
            <a:r>
              <a:rPr lang="en-AU" b="1" baseline="-25000" dirty="0" smtClean="0">
                <a:sym typeface="Symbol" panose="05050102010706020507" pitchFamily="18" charset="2"/>
              </a:rPr>
              <a:t>g</a:t>
            </a:r>
            <a:endParaRPr lang="en-US" b="1" dirty="0" smtClean="0"/>
          </a:p>
          <a:p>
            <a:r>
              <a:rPr lang="en-US" b="1" dirty="0" smtClean="0"/>
              <a:t>              requires only 1.0 </a:t>
            </a:r>
            <a:r>
              <a:rPr lang="en-US" b="1" dirty="0" err="1" smtClean="0"/>
              <a:t>eV</a:t>
            </a:r>
            <a:r>
              <a:rPr lang="en-US" b="1" dirty="0" smtClean="0"/>
              <a:t> electron energy</a:t>
            </a:r>
          </a:p>
          <a:p>
            <a:endParaRPr lang="en-US" b="1" dirty="0" smtClean="0"/>
          </a:p>
          <a:p>
            <a:r>
              <a:rPr lang="en-US" b="1" dirty="0" smtClean="0"/>
              <a:t>Can we design new instrument for reduced ozone?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27</a:t>
            </a:fld>
            <a:r>
              <a:rPr lang="en-AU" altLang="en-US"/>
              <a:t>  |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3348" r="4966" b="23784"/>
          <a:stretch/>
        </p:blipFill>
        <p:spPr>
          <a:xfrm>
            <a:off x="2411760" y="1196752"/>
            <a:ext cx="4842402" cy="4922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5736" y="396339"/>
            <a:ext cx="5692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Measurement of Breakdown Voltage.</a:t>
            </a:r>
            <a:br>
              <a:rPr lang="en-AU" sz="2400" b="1" dirty="0"/>
            </a:br>
            <a:r>
              <a:rPr lang="en-AU" sz="2400" b="1" dirty="0"/>
              <a:t>      </a:t>
            </a:r>
            <a:r>
              <a:rPr lang="en-AU" b="1" dirty="0" err="1"/>
              <a:t>Feser</a:t>
            </a:r>
            <a:r>
              <a:rPr lang="en-AU" b="1" dirty="0"/>
              <a:t> and Hughes;  Electra 117, 23, 1988,</a:t>
            </a:r>
            <a:endParaRPr lang="en-AU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0318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28</a:t>
            </a:fld>
            <a:r>
              <a:rPr lang="en-AU" altLang="en-US"/>
              <a:t>  |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200" t="7881" r="16826" b="13793"/>
          <a:stretch/>
        </p:blipFill>
        <p:spPr>
          <a:xfrm rot="16200000">
            <a:off x="2210139" y="462270"/>
            <a:ext cx="4517741" cy="6418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3968" y="69269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        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839306"/>
            <a:ext cx="76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Measured Breakdown Voltage as a function of electrode separation.</a:t>
            </a:r>
            <a:endParaRPr lang="en-AU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34777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29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86927" y="304125"/>
            <a:ext cx="5197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Calculated Discharge on far side of glass</a:t>
            </a:r>
          </a:p>
          <a:p>
            <a:pPr algn="ctr"/>
            <a:r>
              <a:rPr lang="en-AU" sz="2000" b="1" dirty="0" smtClean="0"/>
              <a:t>Positive Ion Densities /cc</a:t>
            </a:r>
            <a:endParaRPr lang="en-AU" sz="2000" b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12718"/>
          <a:stretch>
            <a:fillRect/>
          </a:stretch>
        </p:blipFill>
        <p:spPr bwMode="auto">
          <a:xfrm>
            <a:off x="2339752" y="1196752"/>
            <a:ext cx="4736232" cy="454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77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00" name="Picture 4" descr="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563" y="0"/>
            <a:ext cx="8778875" cy="693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6314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30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86927" y="304125"/>
            <a:ext cx="5197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Calculated Discharge on far side of glass</a:t>
            </a:r>
          </a:p>
          <a:p>
            <a:pPr algn="ctr"/>
            <a:r>
              <a:rPr lang="en-AU" sz="2000" b="1" dirty="0" smtClean="0"/>
              <a:t>Negative Ion Densities /cc</a:t>
            </a:r>
            <a:endParaRPr lang="en-AU" sz="20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22651"/>
            <a:ext cx="5184948" cy="470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5680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70AC171-BDA6-EA40-A959-B8E86303C2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6F4313E-8E9C-B543-B6A3-3A8450EDD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31</a:t>
            </a:fld>
            <a:r>
              <a:rPr lang="en-AU" altLang="en-US"/>
              <a:t>  |</a:t>
            </a:r>
          </a:p>
        </p:txBody>
      </p:sp>
      <p:pic>
        <p:nvPicPr>
          <p:cNvPr id="4" name="Picture 3" descr="Np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C3AA424-6BE0-CE42-950A-308D9F0D98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3764" r="30116"/>
          <a:stretch>
            <a:fillRect/>
          </a:stretch>
        </p:blipFill>
        <p:spPr bwMode="auto">
          <a:xfrm>
            <a:off x="5104979" y="1372816"/>
            <a:ext cx="3312368" cy="270425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29B312A-A043-AF41-8C95-EB14C4A2439B}"/>
              </a:ext>
            </a:extLst>
          </p:cNvPr>
          <p:cNvSpPr txBox="1"/>
          <p:nvPr/>
        </p:nvSpPr>
        <p:spPr>
          <a:xfrm>
            <a:off x="899592" y="431799"/>
            <a:ext cx="7931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Development of Ball of Positive Ions; density 10</a:t>
            </a:r>
            <a:r>
              <a:rPr lang="en-US" sz="2400" b="1" baseline="30000" dirty="0"/>
              <a:t>10</a:t>
            </a:r>
            <a:r>
              <a:rPr lang="en-US" sz="2400" b="1" dirty="0"/>
              <a:t> /cc</a:t>
            </a:r>
          </a:p>
          <a:p>
            <a:r>
              <a:rPr lang="en-US" sz="2400" b="1" dirty="0"/>
              <a:t>                        (1)    Density Positive Ions 0.02 µs</a:t>
            </a:r>
          </a:p>
        </p:txBody>
      </p:sp>
      <p:pic>
        <p:nvPicPr>
          <p:cNvPr id="6" name="Picture 5" descr="BallCirfine0"/>
          <p:cNvPicPr/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3764" r="30116"/>
          <a:stretch>
            <a:fillRect/>
          </a:stretch>
        </p:blipFill>
        <p:spPr bwMode="auto">
          <a:xfrm>
            <a:off x="899592" y="1301782"/>
            <a:ext cx="3168352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BallCirE0"/>
          <p:cNvPicPr/>
          <p:nvPr/>
        </p:nvPicPr>
        <p:blipFill>
          <a:blip r:embed="rId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3764" r="30116"/>
          <a:stretch>
            <a:fillRect/>
          </a:stretch>
        </p:blipFill>
        <p:spPr bwMode="auto">
          <a:xfrm>
            <a:off x="3331811" y="4012566"/>
            <a:ext cx="2551197" cy="2129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635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C4723D7-AB42-A948-AE92-4C197AEC9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Presentation title  |  Presenter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708ACC9-095A-FF43-A849-CE843CAAE0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32</a:t>
            </a:fld>
            <a:r>
              <a:rPr lang="en-AU" altLang="en-US"/>
              <a:t>  |</a:t>
            </a:r>
          </a:p>
        </p:txBody>
      </p:sp>
      <p:pic>
        <p:nvPicPr>
          <p:cNvPr id="4" name="Picture 3" descr="Ne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323559C-FDAC-F146-8934-3FB13472EB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3764" r="30116" b="2068"/>
          <a:stretch/>
        </p:blipFill>
        <p:spPr bwMode="auto">
          <a:xfrm>
            <a:off x="2051720" y="1484784"/>
            <a:ext cx="5112568" cy="41764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7372FC3-D5A8-094E-9418-39FA622CB4DF}"/>
              </a:ext>
            </a:extLst>
          </p:cNvPr>
          <p:cNvSpPr txBox="1"/>
          <p:nvPr/>
        </p:nvSpPr>
        <p:spPr>
          <a:xfrm>
            <a:off x="1115616" y="476205"/>
            <a:ext cx="66591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                </a:t>
            </a:r>
            <a:r>
              <a:rPr lang="en-US" sz="2400" b="1" dirty="0" smtClean="0"/>
              <a:t>Ball </a:t>
            </a:r>
            <a:r>
              <a:rPr lang="en-US" sz="2400" b="1" dirty="0"/>
              <a:t>of Positive Ions; density 10</a:t>
            </a:r>
            <a:r>
              <a:rPr lang="en-US" sz="2400" b="1" baseline="30000" dirty="0"/>
              <a:t>10</a:t>
            </a:r>
            <a:r>
              <a:rPr lang="en-US" sz="2400" b="1" dirty="0"/>
              <a:t> /cc</a:t>
            </a:r>
          </a:p>
          <a:p>
            <a:r>
              <a:rPr lang="en-US" sz="2400" b="1" dirty="0"/>
              <a:t>                    </a:t>
            </a:r>
            <a:r>
              <a:rPr lang="en-US" sz="2400" b="1" dirty="0" smtClean="0"/>
              <a:t>(</a:t>
            </a:r>
            <a:r>
              <a:rPr lang="en-US" sz="2400" b="1" dirty="0"/>
              <a:t>2)  Density Electrons 0.02 µs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39438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33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3" descr="C:\Users\low083\Desktop\Long3a.21.6ms\AbsElargeMeta.jpg"/>
          <p:cNvPicPr/>
          <p:nvPr/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112" t="534" r="10613" b="-534"/>
          <a:stretch/>
        </p:blipFill>
        <p:spPr bwMode="auto">
          <a:xfrm>
            <a:off x="2483768" y="2132856"/>
            <a:ext cx="4824536" cy="3564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11960" y="1196752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Electric Field</a:t>
            </a:r>
            <a:endParaRPr lang="en-AU" sz="2000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70752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34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80919"/>
            <a:ext cx="3057525" cy="293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b="52711"/>
          <a:stretch/>
        </p:blipFill>
        <p:spPr bwMode="auto">
          <a:xfrm>
            <a:off x="5220072" y="889668"/>
            <a:ext cx="3409950" cy="28416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44661"/>
          <a:stretch/>
        </p:blipFill>
        <p:spPr bwMode="auto">
          <a:xfrm>
            <a:off x="3059832" y="3927809"/>
            <a:ext cx="4552315" cy="20535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5679" y="133904"/>
            <a:ext cx="4248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/>
              <a:t>Pulses</a:t>
            </a:r>
            <a:r>
              <a:rPr lang="en-AU" dirty="0" smtClean="0"/>
              <a:t>      </a:t>
            </a:r>
            <a:r>
              <a:rPr lang="en-AU" sz="1400" dirty="0" smtClean="0"/>
              <a:t>R Morrow J Phys D 30,3099 1997</a:t>
            </a:r>
            <a:endParaRPr lang="en-AU" sz="1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331373" y="3927809"/>
            <a:ext cx="4009231" cy="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375919" y="2060848"/>
            <a:ext cx="13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Theory</a:t>
            </a:r>
            <a:endParaRPr lang="en-AU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86994" y="474767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/>
              <a:t>Experiment</a:t>
            </a:r>
            <a:endParaRPr lang="en-AU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9590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3D62DC9-5C88-41C2-AB94-8AC040395F26}" type="slidenum">
              <a:rPr lang="en-AU" altLang="en-US" smtClean="0"/>
              <a:pPr>
                <a:defRPr/>
              </a:pPr>
              <a:t>4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4626"/>
          <a:stretch/>
        </p:blipFill>
        <p:spPr>
          <a:xfrm rot="16200000">
            <a:off x="3444239" y="956363"/>
            <a:ext cx="5935302" cy="4399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487" y="2473795"/>
            <a:ext cx="34596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Ball Lightning Observation</a:t>
            </a:r>
          </a:p>
          <a:p>
            <a:pPr algn="ctr"/>
            <a:r>
              <a:rPr lang="en-AU" sz="2000" b="1" dirty="0" smtClean="0"/>
              <a:t>Joe </a:t>
            </a:r>
            <a:r>
              <a:rPr lang="en-AU" sz="2000" b="1" dirty="0" err="1" smtClean="0"/>
              <a:t>Keunan</a:t>
            </a:r>
            <a:endParaRPr lang="en-AU" sz="2000" b="1" dirty="0" smtClean="0"/>
          </a:p>
          <a:p>
            <a:pPr algn="ctr"/>
            <a:r>
              <a:rPr lang="en-AU" sz="2000" b="1" dirty="0" smtClean="0"/>
              <a:t>Canberra, Australia, 1993.</a:t>
            </a:r>
            <a:endParaRPr lang="en-AU" sz="2000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263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Bounces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3D62DC9-5C88-41C2-AB94-8AC040395F26}" type="slidenum">
              <a:rPr lang="en-AU" altLang="en-US" smtClean="0"/>
              <a:pPr>
                <a:defRPr/>
              </a:pPr>
              <a:t>5</a:t>
            </a:fld>
            <a:r>
              <a:rPr lang="en-AU" altLang="en-US" smtClean="0"/>
              <a:t>  |</a:t>
            </a:r>
            <a:endParaRPr lang="en-AU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997748" y="1235860"/>
          <a:ext cx="3806655" cy="3868597"/>
        </p:xfrm>
        <a:graphic>
          <a:graphicData uri="http://schemas.openxmlformats.org/presentationml/2006/ole">
            <p:oleObj spid="_x0000_s2075" name="Document" r:id="rId3" imgW="3213100" imgH="6184900" progId="Word.Document.8">
              <p:embed/>
            </p:oleObj>
          </a:graphicData>
        </a:graphic>
      </p:graphicFrame>
      <p:pic>
        <p:nvPicPr>
          <p:cNvPr id="1027" name="Picture 3" descr="tes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13989" b="15988"/>
          <a:stretch>
            <a:fillRect/>
          </a:stretch>
        </p:blipFill>
        <p:spPr bwMode="auto">
          <a:xfrm>
            <a:off x="442756" y="1268760"/>
            <a:ext cx="3833724" cy="381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19672" y="542665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First Bounce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542186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Second Impact</a:t>
            </a:r>
            <a:endParaRPr lang="en-AU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072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950411-9935-456A-861C-9BAE6E7CAACE}" type="slidenum">
              <a:rPr lang="en-AU" altLang="en-US" smtClean="0"/>
              <a:pPr>
                <a:defRPr/>
              </a:pPr>
              <a:t>6</a:t>
            </a:fld>
            <a:r>
              <a:rPr lang="en-AU" altLang="en-US" smtClean="0"/>
              <a:t>  |</a:t>
            </a:r>
            <a:endParaRPr lang="en-AU" altLang="en-US"/>
          </a:p>
        </p:txBody>
      </p:sp>
      <p:pic>
        <p:nvPicPr>
          <p:cNvPr id="4" name="Picture 3" descr="Test3"/>
          <p:cNvPicPr/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2494" t="9163" r="22212" b="43867"/>
          <a:stretch>
            <a:fillRect/>
          </a:stretch>
        </p:blipFill>
        <p:spPr bwMode="auto">
          <a:xfrm>
            <a:off x="2123728" y="2028823"/>
            <a:ext cx="4871615" cy="34884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117901" y="2018277"/>
            <a:ext cx="5169560" cy="40841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Fe                           </a:t>
            </a:r>
            <a:r>
              <a:rPr lang="en-AU" sz="1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AU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</a:t>
            </a:r>
            <a:r>
              <a:rPr lang="en-AU" sz="1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Ca</a:t>
            </a:r>
            <a:endParaRPr lang="en-A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159731" y="3734871"/>
            <a:ext cx="4799607" cy="4741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S                       </a:t>
            </a:r>
            <a:r>
              <a:rPr lang="en-AU" sz="1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                        </a:t>
            </a:r>
            <a:r>
              <a:rPr lang="en-AU" sz="1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AU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endParaRPr lang="en-A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516664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 smtClean="0"/>
              <a:t>X-Ray Fluorescence Analysis</a:t>
            </a:r>
          </a:p>
          <a:p>
            <a:r>
              <a:rPr lang="en-AU" sz="2000" b="1" dirty="0"/>
              <a:t> </a:t>
            </a:r>
            <a:r>
              <a:rPr lang="en-AU" sz="2000" b="1" dirty="0" smtClean="0"/>
              <a:t>  </a:t>
            </a:r>
            <a:r>
              <a:rPr lang="en-AU" sz="1600" b="1" dirty="0" smtClean="0"/>
              <a:t>  by Milutin Stoilovic, Forensic Services, Australian Federal Police</a:t>
            </a:r>
            <a:endParaRPr lang="en-AU" sz="1600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2214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Properties of Ball Lightning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3D62DC9-5C88-41C2-AB94-8AC040395F26}" type="slidenum">
              <a:rPr lang="en-AU" altLang="en-US" smtClean="0"/>
              <a:pPr>
                <a:defRPr/>
              </a:pPr>
              <a:t>7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5616" y="1700808"/>
            <a:ext cx="750718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/>
              <a:t>About the size of a large orange.</a:t>
            </a:r>
          </a:p>
          <a:p>
            <a:endParaRPr lang="en-AU" b="1" dirty="0"/>
          </a:p>
          <a:p>
            <a:r>
              <a:rPr lang="en-AU" b="1" dirty="0" smtClean="0"/>
              <a:t>Lasts about 10 seconds.</a:t>
            </a:r>
          </a:p>
          <a:p>
            <a:endParaRPr lang="en-AU" b="1" dirty="0"/>
          </a:p>
          <a:p>
            <a:r>
              <a:rPr lang="en-AU" b="1" dirty="0" smtClean="0"/>
              <a:t>Occurs outside, but also inside of houses and aeroplanes.</a:t>
            </a:r>
          </a:p>
          <a:p>
            <a:endParaRPr lang="en-AU" b="1" dirty="0"/>
          </a:p>
          <a:p>
            <a:r>
              <a:rPr lang="en-AU" b="1" dirty="0" smtClean="0"/>
              <a:t>Sometimes appears from closed glass windows – leaving no trace.</a:t>
            </a:r>
          </a:p>
          <a:p>
            <a:endParaRPr lang="en-AU" b="1" dirty="0"/>
          </a:p>
          <a:p>
            <a:r>
              <a:rPr lang="en-AU" b="1" dirty="0" smtClean="0"/>
              <a:t>Brightness of a 100W incandescent light bulb.</a:t>
            </a:r>
          </a:p>
          <a:p>
            <a:endParaRPr lang="en-AU" b="1" dirty="0"/>
          </a:p>
          <a:p>
            <a:r>
              <a:rPr lang="en-AU" b="1" dirty="0" smtClean="0"/>
              <a:t>Some extinguish with a loud bang.</a:t>
            </a:r>
          </a:p>
          <a:p>
            <a:endParaRPr lang="en-AU" b="1" dirty="0"/>
          </a:p>
          <a:p>
            <a:r>
              <a:rPr lang="en-AU" b="1" dirty="0" smtClean="0"/>
              <a:t>About one person in 100 have seen it once in their lifetime, </a:t>
            </a:r>
          </a:p>
          <a:p>
            <a:r>
              <a:rPr lang="en-AU" b="1" dirty="0"/>
              <a:t> </a:t>
            </a:r>
            <a:r>
              <a:rPr lang="en-AU" b="1" dirty="0" smtClean="0"/>
              <a:t>        usually during a thunderstorm</a:t>
            </a:r>
            <a:r>
              <a:rPr lang="en-AU" dirty="0" smtClean="0"/>
              <a:t>.</a:t>
            </a:r>
            <a:endParaRPr lang="en-AU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5710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AU" altLang="en-US" sz="2800">
                <a:solidFill>
                  <a:schemeClr val="tx2"/>
                </a:solidFill>
                <a:latin typeface="Arial" panose="020B0604020202020204" pitchFamily="34" charset="0"/>
              </a:rPr>
              <a:t>Burning Silicon Fluff – Abrahamson &amp; Dinniss</a:t>
            </a:r>
            <a:br>
              <a:rPr lang="en-AU" altLang="en-US" sz="280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en-AU" altLang="en-US" sz="2800">
                <a:solidFill>
                  <a:schemeClr val="tx2"/>
                </a:solidFill>
                <a:latin typeface="Arial" panose="020B0604020202020204" pitchFamily="34" charset="0"/>
              </a:rPr>
              <a:t>SiO</a:t>
            </a:r>
            <a:r>
              <a:rPr lang="en-AU" altLang="en-US" sz="2800" baseline="-25000">
                <a:solidFill>
                  <a:schemeClr val="tx2"/>
                </a:solidFill>
                <a:latin typeface="Arial" panose="020B0604020202020204" pitchFamily="34" charset="0"/>
              </a:rPr>
              <a:t>2 </a:t>
            </a:r>
            <a:r>
              <a:rPr lang="en-AU" altLang="en-US" sz="2800">
                <a:solidFill>
                  <a:schemeClr val="tx2"/>
                </a:solidFill>
                <a:latin typeface="Arial" panose="020B0604020202020204" pitchFamily="34" charset="0"/>
              </a:rPr>
              <a:t>+ C </a:t>
            </a:r>
            <a:r>
              <a:rPr lang="en-AU" altLang="en-US" sz="28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 CO</a:t>
            </a:r>
            <a:r>
              <a:rPr lang="en-AU" altLang="en-US" sz="2800" baseline="-250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 </a:t>
            </a:r>
            <a:r>
              <a:rPr lang="en-AU" altLang="en-US" sz="28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+ Si;     Si + O</a:t>
            </a:r>
            <a:r>
              <a:rPr lang="en-AU" altLang="en-US" sz="2800" baseline="-250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AU" altLang="en-US" sz="28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 SiO</a:t>
            </a:r>
            <a:r>
              <a:rPr lang="en-AU" altLang="en-US" sz="2800" baseline="-250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  <a:r>
              <a:rPr lang="en-AU" altLang="en-US" sz="28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220165" name="Picture 5" descr="ball light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8138"/>
            <a:ext cx="82296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547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463" y="836712"/>
            <a:ext cx="8461375" cy="852487"/>
          </a:xfrm>
        </p:spPr>
        <p:txBody>
          <a:bodyPr/>
          <a:lstStyle/>
          <a:p>
            <a:r>
              <a:rPr lang="en-AU" sz="2400" dirty="0" smtClean="0"/>
              <a:t>Metastable oxygen molecules detach Electrons from Negative Ions</a:t>
            </a:r>
            <a:endParaRPr lang="en-AU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3D62DC9-5C88-41C2-AB94-8AC040395F26}" type="slidenum">
              <a:rPr lang="en-AU" altLang="en-US" smtClean="0"/>
              <a:pPr>
                <a:defRPr/>
              </a:pPr>
              <a:t>9</a:t>
            </a:fld>
            <a:r>
              <a:rPr lang="en-AU" altLang="en-US" smtClean="0"/>
              <a:t>  |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79369" y="2026432"/>
            <a:ext cx="6062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 smtClean="0"/>
              <a:t>Metastable formation              e  +  O</a:t>
            </a:r>
            <a:r>
              <a:rPr lang="en-AU" sz="2000" b="1" baseline="-25000" dirty="0" smtClean="0"/>
              <a:t>2 </a:t>
            </a:r>
            <a:r>
              <a:rPr lang="en-AU" sz="2000" b="1" dirty="0" smtClean="0"/>
              <a:t> </a:t>
            </a:r>
            <a:r>
              <a:rPr lang="en-AU" sz="2000" b="1" dirty="0" smtClean="0">
                <a:sym typeface="Symbol" panose="05050102010706020507" pitchFamily="18" charset="2"/>
              </a:rPr>
              <a:t>  O</a:t>
            </a:r>
            <a:r>
              <a:rPr lang="en-AU" sz="2000" b="1" baseline="-25000" dirty="0" smtClean="0">
                <a:sym typeface="Symbol" panose="05050102010706020507" pitchFamily="18" charset="2"/>
              </a:rPr>
              <a:t>2</a:t>
            </a:r>
            <a:r>
              <a:rPr lang="en-AU" sz="2000" b="1" baseline="30000" dirty="0" smtClean="0">
                <a:sym typeface="Symbol" panose="05050102010706020507" pitchFamily="18" charset="2"/>
              </a:rPr>
              <a:t>*</a:t>
            </a:r>
            <a:r>
              <a:rPr lang="en-AU" sz="2000" b="1" dirty="0" smtClean="0">
                <a:sym typeface="Symbol" panose="05050102010706020507" pitchFamily="18" charset="2"/>
              </a:rPr>
              <a:t>  +  e</a:t>
            </a:r>
          </a:p>
          <a:p>
            <a:endParaRPr lang="en-AU" sz="2000" b="1" dirty="0">
              <a:sym typeface="Symbol" panose="05050102010706020507" pitchFamily="18" charset="2"/>
            </a:endParaRPr>
          </a:p>
          <a:p>
            <a:r>
              <a:rPr lang="en-AU" sz="2400" b="1" dirty="0" smtClean="0">
                <a:sym typeface="Symbol" panose="05050102010706020507" pitchFamily="18" charset="2"/>
              </a:rPr>
              <a:t>               O</a:t>
            </a:r>
            <a:r>
              <a:rPr lang="en-AU" sz="2400" b="1" baseline="-25000" dirty="0" smtClean="0">
                <a:sym typeface="Symbol" panose="05050102010706020507" pitchFamily="18" charset="2"/>
              </a:rPr>
              <a:t>2</a:t>
            </a:r>
            <a:r>
              <a:rPr lang="en-AU" sz="2400" b="1" baseline="30000" dirty="0" smtClean="0">
                <a:sym typeface="Symbol" panose="05050102010706020507" pitchFamily="18" charset="2"/>
              </a:rPr>
              <a:t>*</a:t>
            </a:r>
            <a:r>
              <a:rPr lang="en-AU" sz="2400" b="1" dirty="0" smtClean="0">
                <a:sym typeface="Symbol" panose="05050102010706020507" pitchFamily="18" charset="2"/>
              </a:rPr>
              <a:t>    </a:t>
            </a:r>
            <a:r>
              <a:rPr lang="en-AU" sz="2000" b="1" dirty="0" smtClean="0">
                <a:sym typeface="Symbol" panose="05050102010706020507" pitchFamily="18" charset="2"/>
              </a:rPr>
              <a:t>is  the</a:t>
            </a:r>
            <a:r>
              <a:rPr lang="en-AU" sz="2400" b="1" dirty="0" smtClean="0">
                <a:sym typeface="Symbol" panose="05050102010706020507" pitchFamily="18" charset="2"/>
              </a:rPr>
              <a:t>    a</a:t>
            </a:r>
            <a:r>
              <a:rPr lang="en-AU" sz="2400" b="1" baseline="30000" dirty="0" smtClean="0">
                <a:sym typeface="Symbol" panose="05050102010706020507" pitchFamily="18" charset="2"/>
              </a:rPr>
              <a:t>1</a:t>
            </a:r>
            <a:r>
              <a:rPr lang="en-AU" sz="2400" b="1" dirty="0" smtClean="0">
                <a:sym typeface="Symbol" panose="05050102010706020507" pitchFamily="18" charset="2"/>
              </a:rPr>
              <a:t></a:t>
            </a:r>
            <a:r>
              <a:rPr lang="en-AU" sz="2400" b="1" baseline="-25000" dirty="0" smtClean="0">
                <a:sym typeface="Symbol" panose="05050102010706020507" pitchFamily="18" charset="2"/>
              </a:rPr>
              <a:t>g    </a:t>
            </a:r>
            <a:r>
              <a:rPr lang="en-AU" sz="2000" b="1" dirty="0" smtClean="0">
                <a:sym typeface="Symbol" panose="05050102010706020507" pitchFamily="18" charset="2"/>
              </a:rPr>
              <a:t>state </a:t>
            </a:r>
            <a:r>
              <a:rPr lang="en-AU" sz="2000" b="1" dirty="0">
                <a:sym typeface="Symbol" panose="05050102010706020507" pitchFamily="18" charset="2"/>
              </a:rPr>
              <a:t>of oxygen</a:t>
            </a:r>
            <a:endParaRPr lang="en-AU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1479369" y="3379328"/>
            <a:ext cx="66210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000" b="1" dirty="0" smtClean="0"/>
          </a:p>
          <a:p>
            <a:r>
              <a:rPr lang="en-AU" sz="2000" b="1" dirty="0" smtClean="0"/>
              <a:t>Negative Ion </a:t>
            </a:r>
            <a:r>
              <a:rPr lang="en-AU" sz="2000" b="1" dirty="0"/>
              <a:t>formation     </a:t>
            </a:r>
            <a:r>
              <a:rPr lang="en-AU" sz="2000" b="1" dirty="0" smtClean="0"/>
              <a:t>       </a:t>
            </a:r>
            <a:r>
              <a:rPr lang="en-AU" sz="2000" b="1" dirty="0"/>
              <a:t>e  +  O</a:t>
            </a:r>
            <a:r>
              <a:rPr lang="en-AU" sz="2000" b="1" baseline="-25000" dirty="0"/>
              <a:t>2 </a:t>
            </a:r>
            <a:r>
              <a:rPr lang="en-AU" sz="2000" b="1" dirty="0"/>
              <a:t> </a:t>
            </a:r>
            <a:r>
              <a:rPr lang="en-AU" sz="2000" b="1" dirty="0">
                <a:sym typeface="Symbol" panose="05050102010706020507" pitchFamily="18" charset="2"/>
              </a:rPr>
              <a:t>  </a:t>
            </a:r>
            <a:r>
              <a:rPr lang="en-AU" sz="2000" b="1" dirty="0" smtClean="0">
                <a:sym typeface="Symbol" panose="05050102010706020507" pitchFamily="18" charset="2"/>
              </a:rPr>
              <a:t>  O</a:t>
            </a:r>
            <a:r>
              <a:rPr lang="en-AU" sz="2000" b="1" baseline="-25000" dirty="0" smtClean="0">
                <a:sym typeface="Symbol" panose="05050102010706020507" pitchFamily="18" charset="2"/>
              </a:rPr>
              <a:t>2</a:t>
            </a:r>
            <a:r>
              <a:rPr lang="en-AU" sz="2000" b="1" baseline="30000" dirty="0" smtClean="0">
                <a:sym typeface="Symbol" panose="05050102010706020507" pitchFamily="18" charset="2"/>
              </a:rPr>
              <a:t>- </a:t>
            </a:r>
            <a:endParaRPr lang="en-AU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1210323" y="4353666"/>
            <a:ext cx="6751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 smtClean="0"/>
              <a:t>Detachment of Negative Ions    </a:t>
            </a:r>
            <a:r>
              <a:rPr lang="en-AU" sz="2000" b="1" dirty="0" smtClean="0">
                <a:sym typeface="Symbol" panose="05050102010706020507" pitchFamily="18" charset="2"/>
              </a:rPr>
              <a:t>O</a:t>
            </a:r>
            <a:r>
              <a:rPr lang="en-AU" sz="2000" b="1" baseline="-25000" dirty="0" smtClean="0">
                <a:sym typeface="Symbol" panose="05050102010706020507" pitchFamily="18" charset="2"/>
              </a:rPr>
              <a:t>2</a:t>
            </a:r>
            <a:r>
              <a:rPr lang="en-AU" sz="2000" b="1" baseline="30000" dirty="0" smtClean="0">
                <a:sym typeface="Symbol" panose="05050102010706020507" pitchFamily="18" charset="2"/>
              </a:rPr>
              <a:t>- </a:t>
            </a:r>
            <a:r>
              <a:rPr lang="en-AU" sz="2000" b="1" dirty="0" smtClean="0"/>
              <a:t>  </a:t>
            </a:r>
            <a:r>
              <a:rPr lang="en-AU" sz="2000" b="1" dirty="0"/>
              <a:t>+  </a:t>
            </a:r>
            <a:r>
              <a:rPr lang="en-AU" sz="2000" b="1" dirty="0" smtClean="0"/>
              <a:t>O</a:t>
            </a:r>
            <a:r>
              <a:rPr lang="en-AU" sz="2000" b="1" baseline="-25000" dirty="0" smtClean="0"/>
              <a:t>2</a:t>
            </a:r>
            <a:r>
              <a:rPr lang="en-AU" sz="2000" b="1" baseline="30000" dirty="0" smtClean="0"/>
              <a:t>*</a:t>
            </a:r>
            <a:r>
              <a:rPr lang="en-AU" sz="2000" b="1" dirty="0" smtClean="0"/>
              <a:t> </a:t>
            </a:r>
            <a:r>
              <a:rPr lang="en-AU" sz="2000" b="1" dirty="0">
                <a:sym typeface="Symbol" panose="05050102010706020507" pitchFamily="18" charset="2"/>
              </a:rPr>
              <a:t>    </a:t>
            </a:r>
            <a:r>
              <a:rPr lang="en-AU" sz="2000" b="1" dirty="0" smtClean="0">
                <a:sym typeface="Symbol" panose="05050102010706020507" pitchFamily="18" charset="2"/>
              </a:rPr>
              <a:t>2O</a:t>
            </a:r>
            <a:r>
              <a:rPr lang="en-AU" sz="2000" b="1" baseline="-25000" dirty="0" smtClean="0">
                <a:sym typeface="Symbol" panose="05050102010706020507" pitchFamily="18" charset="2"/>
              </a:rPr>
              <a:t>2</a:t>
            </a:r>
            <a:r>
              <a:rPr lang="en-AU" sz="2000" b="1" baseline="30000" dirty="0" smtClean="0">
                <a:sym typeface="Symbol" panose="05050102010706020507" pitchFamily="18" charset="2"/>
              </a:rPr>
              <a:t> </a:t>
            </a:r>
            <a:r>
              <a:rPr lang="en-AU" sz="2000" b="1" dirty="0" smtClean="0">
                <a:sym typeface="Symbol" panose="05050102010706020507" pitchFamily="18" charset="2"/>
              </a:rPr>
              <a:t> +  </a:t>
            </a:r>
            <a:r>
              <a:rPr lang="en-AU" sz="2000" b="1" dirty="0">
                <a:sym typeface="Symbol" panose="05050102010706020507" pitchFamily="18" charset="2"/>
              </a:rPr>
              <a:t>e</a:t>
            </a:r>
            <a:endParaRPr lang="en-AU" sz="2000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132447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CSIRO_PowerPoint_120322</Template>
  <TotalTime>5566</TotalTime>
  <Words>1040</Words>
  <Application>Microsoft Macintosh PowerPoint</Application>
  <PresentationFormat>On-screen Show (4:3)</PresentationFormat>
  <Paragraphs>278</Paragraphs>
  <Slides>34</Slides>
  <Notes>2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PowerPoint</vt:lpstr>
      <vt:lpstr>Photo Editor Photo</vt:lpstr>
      <vt:lpstr>Document</vt:lpstr>
      <vt:lpstr>Equation.3</vt:lpstr>
      <vt:lpstr>From Ball Lightning to curing cancer.     John J. Lowke  CSIRO Manufacturing, Sydney NSW, Australia  </vt:lpstr>
      <vt:lpstr>Ball Lightning</vt:lpstr>
      <vt:lpstr>Slide 3</vt:lpstr>
      <vt:lpstr>Slide 4</vt:lpstr>
      <vt:lpstr>Bounces</vt:lpstr>
      <vt:lpstr>Slide 6</vt:lpstr>
      <vt:lpstr>Properties of Ball Lightning</vt:lpstr>
      <vt:lpstr>Slide 8</vt:lpstr>
      <vt:lpstr>Metastable oxygen molecules detach Electrons from Negative Ions</vt:lpstr>
      <vt:lpstr>Ions in the sky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CSIRO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Lowke, John (CMSE, Lindfield)</dc:creator>
  <cp:lastModifiedBy>Karil Lowke</cp:lastModifiedBy>
  <cp:revision>199</cp:revision>
  <cp:lastPrinted>2016-09-09T07:26:54Z</cp:lastPrinted>
  <dcterms:created xsi:type="dcterms:W3CDTF">2018-07-22T07:20:00Z</dcterms:created>
  <dcterms:modified xsi:type="dcterms:W3CDTF">2018-07-22T07:45:26Z</dcterms:modified>
</cp:coreProperties>
</file>